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07" r:id="rId2"/>
    <p:sldId id="256" r:id="rId3"/>
    <p:sldId id="322" r:id="rId4"/>
    <p:sldId id="310" r:id="rId5"/>
    <p:sldId id="314" r:id="rId6"/>
    <p:sldId id="315" r:id="rId7"/>
    <p:sldId id="277" r:id="rId8"/>
    <p:sldId id="324" r:id="rId9"/>
    <p:sldId id="283" r:id="rId10"/>
    <p:sldId id="295" r:id="rId11"/>
    <p:sldId id="294" r:id="rId12"/>
    <p:sldId id="293" r:id="rId13"/>
    <p:sldId id="292" r:id="rId14"/>
    <p:sldId id="291" r:id="rId15"/>
    <p:sldId id="290" r:id="rId16"/>
    <p:sldId id="305" r:id="rId17"/>
    <p:sldId id="289" r:id="rId18"/>
    <p:sldId id="320" r:id="rId19"/>
    <p:sldId id="288" r:id="rId20"/>
    <p:sldId id="308" r:id="rId21"/>
    <p:sldId id="287" r:id="rId22"/>
    <p:sldId id="286" r:id="rId23"/>
    <p:sldId id="285" r:id="rId24"/>
    <p:sldId id="284" r:id="rId25"/>
    <p:sldId id="325" r:id="rId26"/>
    <p:sldId id="323" r:id="rId27"/>
    <p:sldId id="297" r:id="rId28"/>
    <p:sldId id="296" r:id="rId29"/>
    <p:sldId id="298" r:id="rId30"/>
    <p:sldId id="299" r:id="rId31"/>
    <p:sldId id="300" r:id="rId32"/>
    <p:sldId id="301" r:id="rId33"/>
    <p:sldId id="302" r:id="rId34"/>
    <p:sldId id="311" r:id="rId35"/>
    <p:sldId id="31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847D6-B0DD-4658-B9B5-50DB389CB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31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E0C2-3E9D-4BAA-AEC8-A06F39AC1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03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B91B-7268-4925-8E40-F81FA2E02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26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450CA-0D79-4D8E-9220-4F8CBD871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80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C5F5-AA38-4A0B-8A10-92407D440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14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23EF-2645-406A-9736-721285D6D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54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07EC-7291-4BC5-8C04-DB741C753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56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4ACC-71A8-47EF-9ABB-1C68F7CDD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30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9594-D530-4438-B888-AB3B4B7D8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35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C5E1-E02C-4199-9513-989D3C72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365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B76C-3B10-418D-A8D9-BF9513A6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08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0BE681-27B2-45E4-BAC2-A643CC2D9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ntract.mil.ru/enlistment_contract/info.htm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kagazeta.ru/media/cache/96/1e/de/8d/961ede8d8bfa1d9fbdc4c771533a2a79.jpg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ashebeskudnikovo.ru/upload/resize_cache/iblock/d8f/300_0_1/d8f28b79f9145aac3f8aee0f2eaecffd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ostv.ru/media/k2/items/cache/4b9f9da50cf2f358abdcd4a4321104f9_XL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nevadm.ru/images/stories/uvo/7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vmr-mo.ru/upload/iblock/493/voenkomat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vmr-mo.ru/upload/iblock/493/voenkomat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nahabino-adm.ru/images/Raznoe/Sluzhba_po_kontraktu/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s621719.vk.me/v621719041/2adb8/1LGl7i6-dg8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media.uygartours.com/tur/moskova-turu-kurban-bayrami-bayram-yurtdisi-turlari_140820164847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astkorr.net/sites/default/files/news_images/prizyv_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s625124.vk.me/v625124126/2cfb3/yxMRbKzhjsc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dvertology.ru/media/2006/11/02/kontarkt2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ibgtu.ru/images/content/original/kontarkt3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c.mil.ru/social/health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if.ru/pictures/201211/inf0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everinform.ru/media/img/14/135/800x600_23336_5f2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vostokmedia.com/files/Image/news/28726_l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newstes.ru/uploads/posts/2015-03/v-proekte-126-professiy-dlya-alternativnoy-sluzhby_1.jp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cvz.ru/wp-content/uploads/2013/05/list04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kp.ru/f/12/image/89/05/4020589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g.fotodom.ru/QQ01-9301.jpg?size=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yojo.ru/wp/wp-content/uploads_new/2012/05/%D0%90%D0%93%D0%A1_11.p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ntract.mil.ru/files/morf/reiting(1)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178405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ypresentation.ru/documents/942c0e59644a2f599de271056202ce73/img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olanews.ru/site-specific/iskkra/upload/news/2434-article-wide-preview.jpg?0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2x2.su/public/csfd_items/images/big_h407/205021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341438"/>
            <a:ext cx="18303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66713" y="1687512"/>
            <a:ext cx="7273925" cy="260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: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Прохождение военной службы по контракту. Альтернативная гражданская служба.</a:t>
            </a:r>
          </a:p>
        </p:txBody>
      </p:sp>
      <p:pic>
        <p:nvPicPr>
          <p:cNvPr id="2053" name="Picture 9" descr="C:\Users\Igor\Desktop\Безымянный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/>
              <a:t>В основу работы по комплектованию войск (сил) военнослужащими по контракту заложена жесткая </a:t>
            </a:r>
            <a:r>
              <a:rPr lang="ru-RU" sz="2800" b="1" i="1" u="sng" dirty="0">
                <a:solidFill>
                  <a:srgbClr val="FF3300"/>
                </a:solidFill>
                <a:hlinkClick r:id="rId2" action="ppaction://hlinksldjump"/>
              </a:rPr>
              <a:t>многоуровневая система</a:t>
            </a:r>
            <a:r>
              <a:rPr lang="ru-RU" sz="2800" b="1" i="1" dirty="0">
                <a:solidFill>
                  <a:srgbClr val="FF3300"/>
                </a:solidFill>
                <a:hlinkClick r:id="rId2" action="ppaction://hlinksldjump"/>
              </a:rPr>
              <a:t> </a:t>
            </a:r>
            <a:r>
              <a:rPr lang="ru-RU" sz="2800" b="1" i="1" dirty="0">
                <a:solidFill>
                  <a:srgbClr val="FF3300"/>
                </a:solidFill>
              </a:rPr>
              <a:t>отбора кандидатов</a:t>
            </a:r>
            <a:r>
              <a:rPr lang="ru-RU" sz="2800" dirty="0"/>
              <a:t>, обязательное направление их на обучение в учебные центры или вузы для подготовки и последующего заключения контрактов, а также </a:t>
            </a:r>
            <a:r>
              <a:rPr lang="ru-RU" sz="2800" b="1" i="1" u="sng" dirty="0">
                <a:solidFill>
                  <a:srgbClr val="FF3300"/>
                </a:solidFill>
              </a:rPr>
              <a:t>многоступенчатая система прохождения военной службы</a:t>
            </a:r>
            <a:r>
              <a:rPr lang="ru-RU" sz="2800" b="1" i="1" dirty="0">
                <a:solidFill>
                  <a:srgbClr val="FF3300"/>
                </a:solidFill>
              </a:rPr>
              <a:t>,</a:t>
            </a:r>
            <a:r>
              <a:rPr lang="ru-RU" sz="2800" dirty="0"/>
              <a:t> которая предусматривает в зависимости от квалификации профессиональный рост военнослужащих </a:t>
            </a:r>
            <a:endParaRPr lang="ru-RU" sz="2800" dirty="0" smtClean="0"/>
          </a:p>
          <a:p>
            <a:pPr eaLnBrk="1" hangingPunct="1">
              <a:spcBef>
                <a:spcPct val="50000"/>
              </a:spcBef>
            </a:pPr>
            <a:r>
              <a:rPr lang="ru-RU" sz="2800" dirty="0" smtClean="0"/>
              <a:t>по </a:t>
            </a:r>
            <a:r>
              <a:rPr lang="ru-RU" sz="2800" dirty="0"/>
              <a:t>контракту.</a:t>
            </a:r>
          </a:p>
        </p:txBody>
      </p:sp>
      <p:pic>
        <p:nvPicPr>
          <p:cNvPr id="12291" name="Picture 6" descr="http://okagazeta.ru/media/cache/96/1e/de/8d/961ede8d8bfa1d9fbdc4c771533a2a7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41762"/>
            <a:ext cx="38893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512" y="0"/>
            <a:ext cx="896448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кандидату на службу по контракту: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молодой мужчина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образование не ниже среднего (полного) общего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годный к военной службе по состоянию здоровья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обязательно прошедший военную службу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имеющий гражданскую специальность, родственную военной.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981074"/>
            <a:ext cx="8893175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 первом этапе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(в органах отбора) </a:t>
            </a:r>
            <a:r>
              <a:rPr lang="ru-RU" sz="3000" u="sng" dirty="0"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3000" i="1" u="sng" dirty="0"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3000" i="1" u="sng" dirty="0" smtClean="0">
                <a:latin typeface="Times New Roman" pitchFamily="18" charset="0"/>
                <a:cs typeface="Times New Roman" pitchFamily="18" charset="0"/>
              </a:rPr>
              <a:t>гражданина </a:t>
            </a:r>
            <a:r>
              <a:rPr lang="ru-RU" sz="3000" i="1" u="sng" dirty="0">
                <a:latin typeface="Times New Roman" pitchFamily="18" charset="0"/>
                <a:cs typeface="Times New Roman" pitchFamily="18" charset="0"/>
              </a:rPr>
              <a:t>изложенным выше общим требованиям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а также проверяется их физическая подготовленность (не ниже оценки «хорошо») и проводится психологический отбор (первая или вторая категория профессиональной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пригодности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1" hangingPunct="1">
              <a:spcBef>
                <a:spcPct val="50000"/>
              </a:spcBef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 основании полученных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результатов вырабатываются</a:t>
            </a:r>
          </a:p>
          <a:p>
            <a:pPr eaLnBrk="1" hangingPunct="1">
              <a:spcBef>
                <a:spcPct val="50000"/>
              </a:spcBef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рекомендации по его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предназначению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кандидатов на военную службу по контракту осуществляется 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три этапа.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10" descr="http://nashebeskudnikovo.ru/upload/resize_cache/iblock/d8f/300_0_1/d8f28b79f9145aac3f8aee0f2eaecff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2" y="4278313"/>
            <a:ext cx="3875088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7950" y="1"/>
            <a:ext cx="5256213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 втором этапе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(в учебном центре)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3200" i="1" u="sng" dirty="0">
                <a:latin typeface="Times New Roman" pitchFamily="18" charset="0"/>
                <a:cs typeface="Times New Roman" pitchFamily="18" charset="0"/>
              </a:rPr>
              <a:t>профессиональная подготовленность кандидатов,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возможность овладения необходимой военно-учетной специальностью (ВУС). На этом этапе осуществляется их подготовка и, если кандидат успешно сдает квалификационный экзамен по соответствующей ВУС, то с ним заключается контракт.</a:t>
            </a:r>
          </a:p>
        </p:txBody>
      </p:sp>
      <p:pic>
        <p:nvPicPr>
          <p:cNvPr id="15363" name="Picture 8" descr="http://vostv.ru/media/k2/items/cache/4b9f9da50cf2f358abdcd4a4321104f9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41" y="620688"/>
            <a:ext cx="41404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 третьем этапе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(непосредственно в воинской части) в ходе службы </a:t>
            </a:r>
            <a:r>
              <a:rPr lang="ru-RU" sz="3200" i="1" u="sng" dirty="0">
                <a:latin typeface="Times New Roman" pitchFamily="18" charset="0"/>
                <a:cs typeface="Times New Roman" pitchFamily="18" charset="0"/>
              </a:rPr>
              <a:t>оцениваются лидерские качества военнослужащих и уровень профессиональной подготовленности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При этом предусматривается обязательная ежегодная аттестация военнослужащих по контракту</a:t>
            </a:r>
          </a:p>
        </p:txBody>
      </p:sp>
      <p:pic>
        <p:nvPicPr>
          <p:cNvPr id="16387" name="Picture 9" descr="http://nevadm.ru/images/stories/uvo/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5201"/>
            <a:ext cx="5076726" cy="37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7950" y="2720975"/>
            <a:ext cx="90360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Прохождение военной службы по контракту</a:t>
            </a:r>
            <a:br>
              <a:rPr lang="ru-RU" sz="2400" b="1">
                <a:solidFill>
                  <a:srgbClr val="FF3300"/>
                </a:solidFill>
              </a:rPr>
            </a:br>
            <a:r>
              <a:rPr lang="ru-RU" sz="2400" b="1"/>
              <a:t>Определены 5 уровней прохождения в/службы по контракту.</a:t>
            </a:r>
            <a:br>
              <a:rPr lang="ru-RU" sz="2400" b="1"/>
            </a:br>
            <a:r>
              <a:rPr lang="ru-RU" sz="2400" b="1" i="1" u="sng">
                <a:solidFill>
                  <a:srgbClr val="FF3300"/>
                </a:solidFill>
              </a:rPr>
              <a:t>1-й уровень</a:t>
            </a:r>
            <a:r>
              <a:rPr lang="ru-RU" sz="2400" b="1"/>
              <a:t> — прохождение в/ службы </a:t>
            </a:r>
            <a:r>
              <a:rPr lang="ru-RU" sz="2400" b="1" i="1" u="sng"/>
              <a:t>на должностях по эксплуатации и применению вооружения и в/ техники</a:t>
            </a:r>
            <a:r>
              <a:rPr lang="ru-RU" sz="2400" b="1"/>
              <a:t> (механики-водители, наводчики-операторы, техники рот, специалисты, старшие специалисты);</a:t>
            </a:r>
            <a:br>
              <a:rPr lang="ru-RU" sz="2400" b="1"/>
            </a:br>
            <a:r>
              <a:rPr lang="ru-RU" sz="2400" b="1" i="1" u="sng">
                <a:solidFill>
                  <a:srgbClr val="FF3300"/>
                </a:solidFill>
              </a:rPr>
              <a:t>2-й уровень</a:t>
            </a:r>
            <a:r>
              <a:rPr lang="ru-RU" sz="2400" b="1"/>
              <a:t> — прохождение в/службы </a:t>
            </a:r>
            <a:r>
              <a:rPr lang="ru-RU" sz="2400" b="1" i="1" u="sng"/>
              <a:t>на должностях КО, расчетов, танков</a:t>
            </a:r>
            <a:r>
              <a:rPr lang="ru-RU" sz="2400" b="1"/>
              <a:t> (то есть на должностях командиров, имеющих в подчинении в/ подразделения численностью до 10 человек);</a:t>
            </a:r>
          </a:p>
        </p:txBody>
      </p:sp>
      <p:pic>
        <p:nvPicPr>
          <p:cNvPr id="17411" name="Picture 5" descr="http://www.vmr-mo.ru/upload/iblock/493/voenkom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9050"/>
            <a:ext cx="54006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0" y="2517775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u="sng">
                <a:solidFill>
                  <a:srgbClr val="FF3300"/>
                </a:solidFill>
              </a:rPr>
              <a:t>3-й уровень</a:t>
            </a:r>
            <a:r>
              <a:rPr lang="ru-RU" sz="2400" b="1"/>
              <a:t> — прохождение в/ службы </a:t>
            </a:r>
            <a:r>
              <a:rPr lang="ru-RU" sz="2400" b="1" i="1" u="sng"/>
              <a:t>на должностях КВ, ЗКВ, имеющих в подчинении воинские подразделения численностью около 30 человек</a:t>
            </a:r>
            <a:r>
              <a:rPr lang="ru-RU" sz="2400" b="1"/>
              <a:t>, а также старшин подразделений;</a:t>
            </a:r>
            <a:br>
              <a:rPr lang="ru-RU" sz="2400" b="1"/>
            </a:br>
            <a:r>
              <a:rPr lang="ru-RU" sz="2400" b="1" i="1" u="sng">
                <a:solidFill>
                  <a:srgbClr val="FF3300"/>
                </a:solidFill>
              </a:rPr>
              <a:t>4-й и 5-й уровень</a:t>
            </a:r>
            <a:r>
              <a:rPr lang="ru-RU" sz="2400" b="1" u="sng">
                <a:solidFill>
                  <a:srgbClr val="FF3300"/>
                </a:solidFill>
              </a:rPr>
              <a:t> (в перспективе</a:t>
            </a:r>
            <a:r>
              <a:rPr lang="ru-RU" sz="2400" b="1"/>
              <a:t>) — это </a:t>
            </a:r>
            <a:r>
              <a:rPr lang="ru-RU" sz="2400" b="1" i="1" u="sng"/>
              <a:t>сержанты новой категории</a:t>
            </a:r>
            <a:r>
              <a:rPr lang="ru-RU" sz="2400" b="1"/>
              <a:t> (сержанты-управленцы, сержанты-администраторы).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/>
              <a:t>При этом сержанты 4-го уровня — это мастер-сержанты бригадного (полкового) звена, а 5 уровня — главные сержанты от армейского звена и выше до гл. сержанта ВС РФ. </a:t>
            </a:r>
          </a:p>
        </p:txBody>
      </p:sp>
      <p:pic>
        <p:nvPicPr>
          <p:cNvPr id="18435" name="Picture 5" descr="http://www.vmr-mo.ru/upload/iblock/493/voenkom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9050"/>
            <a:ext cx="50006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2804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i="1" u="sng" dirty="0"/>
              <a:t>Подготовку кандидатов на должности в/служащих по контракту 1-го уровня</a:t>
            </a:r>
            <a:r>
              <a:rPr lang="ru-RU" sz="2400" b="1" i="1" dirty="0"/>
              <a:t> (базовая подготовка специалистов и старших специалистов) </a:t>
            </a:r>
            <a:r>
              <a:rPr lang="ru-RU" sz="2400" b="1" i="1" u="sng" dirty="0"/>
              <a:t>предусматривается проводить</a:t>
            </a:r>
            <a:r>
              <a:rPr lang="ru-RU" sz="2400" b="1" i="1" dirty="0"/>
              <a:t>: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b="1" dirty="0"/>
              <a:t>из числа граждан, пребывающих в запасе, имеющих среднее или высшее профессиональное образование, по программам дополнительного профессионального образования в </a:t>
            </a:r>
            <a:r>
              <a:rPr lang="ru-RU" sz="2400" b="1" dirty="0" err="1"/>
              <a:t>уч</a:t>
            </a:r>
            <a:r>
              <a:rPr lang="ru-RU" sz="2400" b="1" dirty="0"/>
              <a:t>. центрах, </a:t>
            </a:r>
            <a:r>
              <a:rPr lang="ru-RU" sz="2400" b="1" dirty="0" err="1"/>
              <a:t>уч</a:t>
            </a:r>
            <a:r>
              <a:rPr lang="ru-RU" sz="2400" b="1" dirty="0"/>
              <a:t>. соединениях и воинских частях в течение 3-х месяцев;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b="1" dirty="0"/>
              <a:t>из числа граждан, пребывающих в запасе, не имеющих базового профессионального образования и предназначаемых на должности, квалификационными требованиями для которых не предусмотрено наличие такого образования, – на базе </a:t>
            </a:r>
            <a:r>
              <a:rPr lang="ru-RU" sz="2400" b="1" dirty="0" err="1"/>
              <a:t>уч</a:t>
            </a:r>
            <a:r>
              <a:rPr lang="ru-RU" sz="2400" b="1" dirty="0"/>
              <a:t>. центров, </a:t>
            </a:r>
            <a:r>
              <a:rPr lang="ru-RU" sz="2400" b="1" dirty="0" err="1"/>
              <a:t>уч</a:t>
            </a:r>
            <a:r>
              <a:rPr lang="ru-RU" sz="2400" b="1" dirty="0"/>
              <a:t>. соединений и в/ч в течение 3-6 месяцев;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07950" y="188913"/>
            <a:ext cx="86407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b="1"/>
              <a:t>из числа граждан, пребывающих в запасе, не имеющих базового профессионального образования, предназначаемых на должности, квалификационными требованиями для которых предусмотрено наличие такого образования (связанные с применением сложных вооружения и военной техники), по программам среднего специального образования в профильных вузах в течение 2 лет 10 месяцев.</a:t>
            </a:r>
          </a:p>
        </p:txBody>
      </p:sp>
      <p:pic>
        <p:nvPicPr>
          <p:cNvPr id="20483" name="Picture 2" descr="http://www.nahabino-adm.ru/images/Raznoe/Sluzhba_po_kontraktu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05213"/>
            <a:ext cx="47529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512" y="188913"/>
            <a:ext cx="864540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подготовки сержантов 2-го уровня (командир отделения, танка, расчета) осуществляется жесткий отбор только из числа наиболее подготовленных, обладающих лидерскими (командирскими) качествами военнослужащих 1-го уровня, прослуживших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/ч не менее 1-2 лет, имеющих подготовку специалиста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7" name="Picture 7" descr="c27b05386b8dab819320f83762539654_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9113"/>
            <a:ext cx="4249141" cy="298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2564904"/>
            <a:ext cx="4608512" cy="3816424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предъявляемые к военнослужащим по контракту. </a:t>
            </a:r>
          </a:p>
          <a:p>
            <a:pPr algn="l" eaLnBrk="1" hangingPunct="1">
              <a:lnSpc>
                <a:spcPct val="8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2. Основные условия прохождения альтернативной гражданской службы .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51520" y="2318102"/>
            <a:ext cx="4464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План: </a:t>
            </a:r>
            <a:endParaRPr lang="ru-RU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7" descr="http://cs621719.vk.me/v621719041/2adb8/1LGl7i6-dg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789363"/>
            <a:ext cx="40274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http://media.uygartours.com/tur/moskova-turu-kurban-bayrami-bayram-yurtdisi-turlari_14082016484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2" t="23763" r="2927" b="40605"/>
          <a:stretch>
            <a:fillRect/>
          </a:stretch>
        </p:blipFill>
        <p:spPr bwMode="auto">
          <a:xfrm>
            <a:off x="0" y="0"/>
            <a:ext cx="9144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Их подготовка проводится в школах сержантов, учебных центрах, учебных соединениях, воинских частях и вузах в течение не менее 3-х месяцев. Подготовке этой категории сержантов уделяется особое внимание, поскольку после окончания обучения они должны знать не только вооружение и военную технику своего подразделения, порядок ее эксплуатации и применения, но и иметь навыки управления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воинским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коллективом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повседневной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деятельности, так и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ходе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ведения боя.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2531" name="Picture 7" descr="http://www.eastkorr.net/sites/default/files/news_images/prizyv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05" y="4005065"/>
            <a:ext cx="426499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889248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Подготовка сержантов 3-го уровня (К/в, ЗКВ) осуществляется из числа военнослужащих, отобранных на основе рекомендаций непосредственного командира (начальника) из числа сержантов 2-го уровня, прослуживших не менее 3-5 лет и прошедших квалификационный отбор, в школах сержантов и вузах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продолжительностью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 3-х месяцев. </a:t>
            </a:r>
          </a:p>
        </p:txBody>
      </p:sp>
      <p:pic>
        <p:nvPicPr>
          <p:cNvPr id="23555" name="Picture 7" descr="http://cs625124.vk.me/v625124126/2cfb3/yxMRbKzhj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5817277" cy="319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5693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/>
              <a:t>Сержанты 4-го уровня (</a:t>
            </a:r>
            <a:r>
              <a:rPr lang="ru-RU" sz="2400" dirty="0" err="1"/>
              <a:t>мастер-сержанты</a:t>
            </a:r>
            <a:r>
              <a:rPr lang="ru-RU" sz="2400" dirty="0"/>
              <a:t> бригадного и полкового звена) будут готовиться из числа сержантов 3-го уровня, имеющих образование не ниже СПО и выслугу не менее 10 лет, в Рязанском центре подготовки сержантов со сроком обучения от 3 до 5 месяцев. При этом курсанты будут приобретать теоретические знания по всем аспектам штабной и командирской деятельности сержантов. Особое внимание в ходе обучения будет уделяться тематике, посвященной работе с л/с, его воспитанию и обучению, исполнению функций сержанта на уровне бригады (полка).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4579" name="Picture 8" descr="http://www.advertology.ru/media/2006/11/02/kontark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24338"/>
            <a:ext cx="48958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68288" y="361950"/>
            <a:ext cx="87137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Подготовки сержантов 5-го уровня (главных сержантов от армейского звена и выше до главного сержанта Вооруженных Сил РФ) будет осуществляться из числа мастер-сержантов бригадного (полкового) звена, прослуживших не менее 15 лет, также в Рязанском центре подготовки сержантов продолжительностью около 3 месяцев. При этом курсанты будут совершенствовать свои знания по всем аспектам штабной и командирской деятельности сержантов.</a:t>
            </a:r>
          </a:p>
        </p:txBody>
      </p:sp>
      <p:pic>
        <p:nvPicPr>
          <p:cNvPr id="25603" name="Picture 6" descr="http://www.sibgtu.ru/images/content/original/kontarkt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03650"/>
            <a:ext cx="53657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1844824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 1 января 2012 года существенно увеличилось денежное довольствие военнослужащих по контракту. Сейчас рядовой-контрактник Сухопутных войск с учетом надбавок и дополнительных выплат получает в пределах </a:t>
            </a:r>
            <a:r>
              <a:rPr 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25-28 тыс. рублей, а с приличной выслугой — до 35 тыс. рублей в месяц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11188" y="1588"/>
            <a:ext cx="7993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 гарантии военнослужащих по контракту и членов их семей</a:t>
            </a:r>
            <a:b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ведется работа по совершенствованию продовольственного, вещевого, медицинского,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санаторно-курортного обеспечения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обязательного страхования жизни и здоровья, успешно решаются вопросы жилищного обеспечения, действует система переподготовки на гражданские специальности увольняющихся военнослужащих по контракту. Реализация всех этих мер ведет к существенному повышению привлекательности службы по контракту.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if.ru/pictures/201211/inf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01138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2804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3300"/>
                </a:solidFill>
              </a:rPr>
              <a:t>Вопрос 2. Основные условия прохождения альтернативной гражданской службы (далее-АГС).</a:t>
            </a:r>
            <a:endParaRPr lang="ru-RU" sz="2800">
              <a:solidFill>
                <a:srgbClr val="FF3300"/>
              </a:solidFill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500563" y="2205038"/>
            <a:ext cx="4052887" cy="30464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/>
              <a:t>РОССИЙСКАЯ ФЕДЕРАЦИЯ</a:t>
            </a:r>
          </a:p>
          <a:p>
            <a:pPr algn="ctr" eaLnBrk="1" hangingPunct="1"/>
            <a:r>
              <a:rPr lang="ru-RU" sz="2400" b="1"/>
              <a:t>ФЕДЕРАЛЬНЫЙ ЗАКОН</a:t>
            </a:r>
          </a:p>
          <a:p>
            <a:pPr algn="ctr" eaLnBrk="1" hangingPunct="1"/>
            <a:r>
              <a:rPr lang="ru-RU" sz="2400" b="1"/>
              <a:t>ОБ АЛЬТЕРНАТИВНОЙ ГРАЖДАНСКОЙ СЛУЖБЕ</a:t>
            </a:r>
            <a:endParaRPr lang="ru-RU" sz="2400"/>
          </a:p>
          <a:p>
            <a:pPr algn="ctr" eaLnBrk="1" hangingPunct="1"/>
            <a:r>
              <a:rPr lang="ru-RU" sz="2400"/>
              <a:t>25 июля 2002 года N 113-ФЗ</a:t>
            </a:r>
            <a:br>
              <a:rPr lang="ru-RU" sz="2400"/>
            </a:br>
            <a:endParaRPr lang="ru-RU" sz="2400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49288" y="5251450"/>
            <a:ext cx="8064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Альтернативная гражданская служба(АГС)</a:t>
            </a:r>
            <a:r>
              <a:rPr lang="ru-RU" sz="2400" b="1"/>
              <a:t> - особый вид </a:t>
            </a:r>
            <a:r>
              <a:rPr lang="ru-RU" sz="2400" b="1" u="sng"/>
              <a:t>трудовой </a:t>
            </a:r>
            <a:r>
              <a:rPr lang="ru-RU" sz="2400" b="1"/>
              <a:t>деятельности в интересах общества и государства, осуществляемой гражданами взамен военной службы по призыву.</a:t>
            </a:r>
          </a:p>
        </p:txBody>
      </p:sp>
      <p:pic>
        <p:nvPicPr>
          <p:cNvPr id="28677" name="Picture 7" descr="http://www.severinform.ru/media/img/14/135/800x600_23336_5f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406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356100" y="1484313"/>
            <a:ext cx="4464050" cy="3416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Трудовая деятельность граждан, проходящих АГС, регулируется Трудовым кодексом Российской Федерации с учетом особенностей, предусмотренных настоящим Федеральным законом.</a:t>
            </a:r>
          </a:p>
        </p:txBody>
      </p:sp>
      <p:pic>
        <p:nvPicPr>
          <p:cNvPr id="29699" name="Picture 8" descr="http://vostokmedia.com/files/Image/news/28726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73238"/>
            <a:ext cx="4333876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27013" y="549275"/>
            <a:ext cx="8736012" cy="30464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Гражданин имеет право на замену военной службы по призыву АГС в случаях, если:</a:t>
            </a:r>
          </a:p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bg1"/>
                </a:solidFill>
              </a:rPr>
              <a:t>несение военной службы противоречит его убеждениям или вероисповеданию;</a:t>
            </a:r>
          </a:p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bg1"/>
                </a:solidFill>
              </a:rPr>
              <a:t>он относится к коренному малочисленному народу, ведет традиционный образ жизни, осуществляет традиционное хозяйствование и занимается традиционными промыслами.</a:t>
            </a:r>
            <a:r>
              <a:rPr lang="ru-RU" sz="2400" b="1"/>
              <a:t> </a:t>
            </a:r>
          </a:p>
        </p:txBody>
      </p:sp>
      <p:pic>
        <p:nvPicPr>
          <p:cNvPr id="30723" name="Picture 7" descr="http://newstes.ru/uploads/posts/2015-03/v-proekte-126-professiy-dlya-alternativnoy-sluzhby_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60800"/>
            <a:ext cx="4392612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cvz.ru/wp-content/uploads/2013/05/list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69400" cy="65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280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На АГС направляются граждане мужского пола в возрасте от 18 до 27 лет, которые не пребывают в запасе, имеют право на замену военной службы по призыву АГС, лично подали заявление в военный комиссариат о желании заменить военную службу по призыву АГС и в отношении которых принято соответствующее решение. </a:t>
            </a:r>
          </a:p>
        </p:txBody>
      </p:sp>
      <p:pic>
        <p:nvPicPr>
          <p:cNvPr id="31747" name="Picture 7" descr="http://www.kp.ru/f/12/image/89/05/40205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95625"/>
            <a:ext cx="5400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07950" y="836613"/>
            <a:ext cx="5184775" cy="48942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На АГС не направляются граждане, которые в соответствии с ФЗ  "О воинской обязанности и военной службе":</a:t>
            </a:r>
          </a:p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bg1"/>
                </a:solidFill>
              </a:rPr>
              <a:t>имеют основания для освобождения от призыва на военную службу;</a:t>
            </a:r>
          </a:p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bg1"/>
                </a:solidFill>
              </a:rPr>
              <a:t>не подлежат призыву на военную службу;</a:t>
            </a:r>
          </a:p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bg1"/>
                </a:solidFill>
              </a:rPr>
              <a:t>имеют основания для предоставления отсрочки от призыва на военную службу.</a:t>
            </a:r>
          </a:p>
        </p:txBody>
      </p:sp>
      <p:pic>
        <p:nvPicPr>
          <p:cNvPr id="32771" name="Picture 4" descr="http://img.fotodom.ru/QQ01-9301.jpg?size=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996950"/>
            <a:ext cx="3705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Срок АГС в 1,75 раза превышает установленный ФЗ "О воинской обязанности и военной службе" срок военной службы по призыву и составляет:</a:t>
            </a:r>
          </a:p>
          <a:p>
            <a:pPr eaLnBrk="1" hangingPunct="1"/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граждан, направленных для ее прохождения </a:t>
            </a:r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января 2008 года, - 21 месяц.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708920"/>
            <a:ext cx="9144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Срок АГС для граждан, проходящих  данную службу </a:t>
            </a:r>
            <a:r>
              <a:rPr lang="ru-RU" sz="28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организациях </a:t>
            </a:r>
            <a:r>
              <a:rPr lang="ru-RU" sz="28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 РФ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других войск, воинских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органов, в 1,5 раза превышает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установленный ФЗ"О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воинской обязанности и военной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службе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 срок военной службы по призыву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800" u="sng" dirty="0" smtClean="0">
                <a:solidFill>
                  <a:srgbClr val="0000FF"/>
                </a:solidFill>
              </a:rPr>
              <a:t>для граждан, направленных для ее прохождения после 1 января 2008 года, - 18 месяцев.</a:t>
            </a:r>
          </a:p>
          <a:p>
            <a:pPr eaLnBrk="1" hangingPunct="1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http://yojo.ru/wp/wp-content/uploads_new/2012/05/%D0%90%D0%93%D0%A1_1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95" y="1079657"/>
            <a:ext cx="9199195" cy="54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Обновлен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перечень профессий, на которых могут быть заняты граждане, проходящие альтернативную гражданскую службу, а также перечень организаций, где предусматривается ее прохождение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50030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Среди профессий рабочих, включенных в перечень: зверовод, лифтер, наладчик полиграфического оборудования, оператор котельной, оператор электронно-вычислительных и вычислительных машин, рыбак прибрежного лова, уборщик мусоропроводов, электромеханик почтового оборудования.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85728"/>
            <a:ext cx="87868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Среди должностей служащих, включенных в перечень: акушерка, артист оркестра, ветеринарный врач, диспетчер службы движения, зоотехник, зубной врач, инженер по охране труда, инструктор по труду, логопед, преподаватель (в колледжах, университетах и других вузах), техник-программист, топограф.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385762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того, уточнен перечень организаций, где предусматривается прохождение альтернативной гражданской службы.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contract.mil.ru/files/morf/reiting%281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15888"/>
            <a:ext cx="9007475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Служба по контракту: два года вместо трех</a:t>
            </a: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0" y="733246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граждан, подлежащих призыву на военную службу, теперь есть право выбора: служить два года по контракту или один – по призыву. Соответствующие поправки в п. 3 ст. 38 Федерального закона от 28 марта 1998 г. № 53-ФЗ "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/>
              </a:rPr>
              <a:t>О воинской обязанности и военной службе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  (далее – Закон № 53) вступили в силу с 24 июня 2014 года и распространились на весенний призыв. Разберемся, у кого есть такое право выбора. 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Ранее действовал порядок, предусматривающий заключение контракта с военнослужащим, проходящим военную службу по призыву, на три года. Но, как показал опыт, далеко не многие шли на этот ответственный шаг. Поэтому с целью повышения престижа военной службы и были внесены поправки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/>
              </a:rPr>
              <a:t>п. 3 ст. 38 Закона № 53-ФЗ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95536" y="0"/>
            <a:ext cx="84248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Могут заключить свой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контракт военнослужащие: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проходящие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военную службу по призыву и получившие до него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высшее или среднее – специальное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проходящие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военную службу по призыву и прослужившие не менее трех месяцев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1gipertoniya.ru/articles/wp-content/uploads/2015/09/70026-otsrochka-po-gipertonii-2-step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876"/>
            <a:ext cx="6172019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395536" y="0"/>
            <a:ext cx="84248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Вопрос 1. Требования предъявляемые к военнослужащим по контракту.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0" y="2204864"/>
            <a:ext cx="5580063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 настоящее время важнейшим направлением деятельности Министерства обороны РФ является </a:t>
            </a:r>
            <a:r>
              <a:rPr lang="ru-RU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комплектования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Вооруженных Сил рядовым и сержантским составом.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i="1" dirty="0"/>
          </a:p>
        </p:txBody>
      </p:sp>
      <p:pic>
        <p:nvPicPr>
          <p:cNvPr id="10245" name="Picture 14" descr="Slyg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348880"/>
            <a:ext cx="3563888" cy="373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836712"/>
            <a:ext cx="9144000" cy="138499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Служба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 контракту — это не просто работа. Военнослужащий по контракту — это профессиональный защитник Родины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64088" cy="558924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Главным приоритетом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этой работе является безусловное </a:t>
            </a:r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преимущество качественных характеристик перед количественными,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что предполагает увеличение в составе Вооруженных Сил числа профессионалов-контрактников.</a:t>
            </a:r>
            <a:endParaRPr lang="ru-RU" dirty="0"/>
          </a:p>
        </p:txBody>
      </p:sp>
      <p:pic>
        <p:nvPicPr>
          <p:cNvPr id="54274" name="Picture 2" descr="http://profiok.com/upload/iblock/7ae/7ae413019dc0792504ece203e528a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4104456" cy="3078342"/>
          </a:xfrm>
          <a:prstGeom prst="rect">
            <a:avLst/>
          </a:prstGeom>
          <a:noFill/>
        </p:spPr>
      </p:pic>
      <p:pic>
        <p:nvPicPr>
          <p:cNvPr id="4" name="Рисунок 3" descr="DSC04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969060"/>
            <a:ext cx="385192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188640"/>
            <a:ext cx="878497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соответствии с поручением Президента РФ численность солдат, матросов, сержантов и старшин, проходящих военную службу по контракту в Вооруженных Силах РФ, к 1 января 2017 г. </a:t>
            </a:r>
            <a:r>
              <a:rPr 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составит 425 тыс. человек.</a:t>
            </a:r>
            <a:r>
              <a:rPr lang="ru-RU" sz="2400" b="1" dirty="0">
                <a:solidFill>
                  <a:srgbClr val="FF3300"/>
                </a:solidFill>
              </a:rPr>
              <a:t/>
            </a:r>
            <a:br>
              <a:rPr lang="ru-RU" sz="2400" b="1" dirty="0">
                <a:solidFill>
                  <a:srgbClr val="FF3300"/>
                </a:solidFill>
              </a:rPr>
            </a:br>
            <a:endParaRPr lang="ru-RU" sz="2400" b="1" dirty="0">
              <a:solidFill>
                <a:srgbClr val="FF3300"/>
              </a:solidFill>
            </a:endParaRPr>
          </a:p>
        </p:txBody>
      </p:sp>
      <p:pic>
        <p:nvPicPr>
          <p:cNvPr id="11267" name="Picture 7" descr="http://kolanews.ru/site-specific/iskkra/upload/news/2434-article-wide-preview.jpg?0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81300"/>
            <a:ext cx="45481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http://2x2.su/public/csfd_items/images/big_h407/205021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90888"/>
            <a:ext cx="37179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5127___-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65127___-</Template>
  <TotalTime>562</TotalTime>
  <Words>1447</Words>
  <Application>Microsoft Office PowerPoint</Application>
  <PresentationFormat>Экран (4:3)</PresentationFormat>
  <Paragraphs>73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65127___-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САТК</cp:lastModifiedBy>
  <cp:revision>42</cp:revision>
  <dcterms:created xsi:type="dcterms:W3CDTF">2015-10-19T09:18:51Z</dcterms:created>
  <dcterms:modified xsi:type="dcterms:W3CDTF">2018-02-09T07:57:22Z</dcterms:modified>
</cp:coreProperties>
</file>