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78" r:id="rId5"/>
    <p:sldId id="274" r:id="rId6"/>
    <p:sldId id="258" r:id="rId7"/>
    <p:sldId id="285" r:id="rId8"/>
    <p:sldId id="259" r:id="rId9"/>
    <p:sldId id="260" r:id="rId10"/>
    <p:sldId id="266" r:id="rId11"/>
    <p:sldId id="281" r:id="rId12"/>
    <p:sldId id="283" r:id="rId13"/>
    <p:sldId id="28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6600"/>
    <a:srgbClr val="003300"/>
    <a:srgbClr val="FFFF00"/>
    <a:srgbClr val="003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712" autoAdjust="0"/>
  </p:normalViewPr>
  <p:slideViewPr>
    <p:cSldViewPr>
      <p:cViewPr varScale="1">
        <p:scale>
          <a:sx n="72" d="100"/>
          <a:sy n="72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FECF0-336B-4D01-B681-2E7CB34677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ABD6A-661C-4666-9CD3-AB44B8CDBA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3F4D2-647B-4F74-805A-8B42F8DB07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41CF7-01C9-410A-B450-1AF8F4D348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8EABF-5D43-442A-BF85-91568A6FDC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42BB3-BD5A-4403-935C-A546060276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14781-187C-4683-8B46-039F7BE792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BF3AD-76C7-44BC-AC98-FBE8F02842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58257-A4B0-449F-AB22-CBE3337015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A23A0-9B69-4AE4-ADBB-1080E84088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2E5CA-5966-430E-97FC-66DEC55263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D0DF86-6230-4012-8209-CB8232568A8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43000" y="228600"/>
            <a:ext cx="67818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dirty="0">
                <a:solidFill>
                  <a:srgbClr val="FFFF00"/>
                </a:solidFill>
              </a:rPr>
              <a:t>Альтернативная гражданская служба</a:t>
            </a:r>
          </a:p>
        </p:txBody>
      </p:sp>
      <p:pic>
        <p:nvPicPr>
          <p:cNvPr id="5" name="Picture 13" descr="11p-alternativa_OK-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09800"/>
            <a:ext cx="4343400" cy="3097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763000" cy="49530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Срок альтернативной гражданской службы 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3962400" cy="707886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после </a:t>
            </a:r>
            <a:r>
              <a:rPr lang="ru-RU" sz="2000" dirty="0">
                <a:solidFill>
                  <a:schemeClr val="bg1"/>
                </a:solidFill>
              </a:rPr>
              <a:t>1 января 2008 г. он </a:t>
            </a:r>
            <a:r>
              <a:rPr lang="ru-RU" sz="2000" dirty="0" smtClean="0">
                <a:solidFill>
                  <a:schemeClr val="bg1"/>
                </a:solidFill>
              </a:rPr>
              <a:t>сокращен </a:t>
            </a:r>
            <a:r>
              <a:rPr lang="ru-RU" sz="2000" dirty="0">
                <a:solidFill>
                  <a:schemeClr val="bg1"/>
                </a:solidFill>
              </a:rPr>
              <a:t>до 21 месяца. </a:t>
            </a:r>
          </a:p>
        </p:txBody>
      </p:sp>
      <p:pic>
        <p:nvPicPr>
          <p:cNvPr id="14342" name="Picture 6" descr="picture"/>
          <p:cNvPicPr>
            <a:picLocks noChangeAspect="1" noChangeArrowheads="1"/>
          </p:cNvPicPr>
          <p:nvPr/>
        </p:nvPicPr>
        <p:blipFill>
          <a:blip r:embed="rId2" cstate="print"/>
          <a:srcRect b="7645"/>
          <a:stretch>
            <a:fillRect/>
          </a:stretch>
        </p:blipFill>
        <p:spPr bwMode="auto">
          <a:xfrm>
            <a:off x="381000" y="3048000"/>
            <a:ext cx="3962400" cy="2819400"/>
          </a:xfrm>
          <a:prstGeom prst="rect">
            <a:avLst/>
          </a:prstGeom>
          <a:noFill/>
        </p:spPr>
      </p:pic>
      <p:pic>
        <p:nvPicPr>
          <p:cNvPr id="14343" name="Picture 7" descr="sk_2"/>
          <p:cNvPicPr>
            <a:picLocks noChangeAspect="1" noChangeArrowheads="1"/>
          </p:cNvPicPr>
          <p:nvPr/>
        </p:nvPicPr>
        <p:blipFill>
          <a:blip r:embed="rId3" cstate="print"/>
          <a:srcRect l="10001"/>
          <a:stretch>
            <a:fillRect/>
          </a:stretch>
        </p:blipFill>
        <p:spPr bwMode="auto">
          <a:xfrm>
            <a:off x="4800600" y="3048000"/>
            <a:ext cx="3886200" cy="2767013"/>
          </a:xfrm>
          <a:prstGeom prst="rect">
            <a:avLst/>
          </a:prstGeom>
          <a:noFill/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800600" y="1371600"/>
            <a:ext cx="3886200" cy="1323439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</a:rPr>
              <a:t>Для тех, кто проходит альтернативную службу в армии, </a:t>
            </a:r>
            <a:r>
              <a:rPr lang="ru-RU" sz="2000">
                <a:solidFill>
                  <a:schemeClr val="bg1"/>
                </a:solidFill>
              </a:rPr>
              <a:t>срок </a:t>
            </a:r>
            <a:r>
              <a:rPr lang="ru-RU" sz="2000" smtClean="0">
                <a:solidFill>
                  <a:schemeClr val="bg1"/>
                </a:solidFill>
              </a:rPr>
              <a:t>с1 </a:t>
            </a:r>
            <a:r>
              <a:rPr lang="ru-RU" sz="2000" dirty="0">
                <a:solidFill>
                  <a:schemeClr val="bg1"/>
                </a:solidFill>
              </a:rPr>
              <a:t>января 2008 г. - 18 месяцев.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534400" cy="8223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В срок альтернативной гражданской службы 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не засчитываются</a:t>
            </a:r>
            <a:r>
              <a:rPr lang="ru-RU" sz="2400">
                <a:solidFill>
                  <a:schemeClr val="bg1"/>
                </a:solidFill>
              </a:rPr>
              <a:t>: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6400" y="2667000"/>
            <a:ext cx="7086600" cy="1196975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время нахождения в дополнительных отпусках, предоставляемых работодателем гражданам, обучающимся в образовательных учреждениях 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676400" y="1295400"/>
            <a:ext cx="7086600" cy="1196975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прогулы (отсутствие на рабочем месте без уважительных причин более четырех часов подряд в течение рабочего дня) 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676400" y="4114800"/>
            <a:ext cx="7086600" cy="831850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время отбывания уголовного или административного наказания в виде ареста </a:t>
            </a: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838200" y="3352800"/>
            <a:ext cx="838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838200" y="4572000"/>
            <a:ext cx="838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838200" y="5943600"/>
            <a:ext cx="838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838200" y="1066800"/>
            <a:ext cx="0" cy="4911725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76400" y="5257800"/>
            <a:ext cx="7086600" cy="1196975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появление на работе в состоянии алкогольного, наркотического или иного токсического опьянения 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838200" y="1981200"/>
            <a:ext cx="8382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" y="0"/>
            <a:ext cx="8839200" cy="1815882"/>
          </a:xfrm>
          <a:prstGeom prst="rect">
            <a:avLst/>
          </a:prstGeom>
          <a:solidFill>
            <a:srgbClr val="008000"/>
          </a:solidFill>
          <a:ln w="381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Граждане вправе подать заявления о замене военной службы по призыву альтернативной гражданской службой в военный комиссариат, где они состоят на воинском учете, в следующие сроки: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143000" y="3200400"/>
            <a:ext cx="7772400" cy="1154162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300" dirty="0">
                <a:solidFill>
                  <a:srgbClr val="FFFF00"/>
                </a:solidFill>
              </a:rPr>
              <a:t>до 1 октября</a:t>
            </a:r>
            <a:r>
              <a:rPr lang="ru-RU" sz="2300" dirty="0">
                <a:solidFill>
                  <a:schemeClr val="bg1"/>
                </a:solidFill>
              </a:rPr>
              <a:t> - граждане, которые должны быть призваны на военную службу в апреле - июне следующего года 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143000" y="1905000"/>
            <a:ext cx="7772400" cy="1154162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300" dirty="0">
                <a:solidFill>
                  <a:srgbClr val="FFFF00"/>
                </a:solidFill>
              </a:rPr>
              <a:t>до 1 апреля</a:t>
            </a:r>
            <a:r>
              <a:rPr lang="ru-RU" sz="2300" dirty="0">
                <a:solidFill>
                  <a:schemeClr val="bg1"/>
                </a:solidFill>
              </a:rPr>
              <a:t> - граждане, которые должны быть призваны на военную службу в октябре - декабре текущего года </a:t>
            </a: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28600" y="3276600"/>
            <a:ext cx="9144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228600" y="1828800"/>
            <a:ext cx="0" cy="1482725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228600" y="2362200"/>
            <a:ext cx="9144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0" y="4292600"/>
            <a:ext cx="91440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     В заявлении о замене военной службы по призыву альтернативной гражданской службой гражданин указывает причины и обстоятельства, побудившие его ходатайствовать об этом.</a:t>
            </a:r>
          </a:p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    К заявлению прилагаются автобиография и характеристика с места работы и (или) учебы гражданина. </a:t>
            </a:r>
          </a:p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     В заявлении гражданин вправе указать лиц, которые согласны подтвердить достоверность его доводов о том, что несение военной службы противоречит его убеждениям или вероисповеданию.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534400" cy="1225550"/>
          </a:xfrm>
          <a:prstGeom prst="rect">
            <a:avLst/>
          </a:prstGeom>
          <a:solidFill>
            <a:srgbClr val="008000"/>
          </a:solidFill>
          <a:ln w="381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Призывная комиссия рассматривает доводы гражданина о том, что несение военной службы противоречит его убеждениям или вероисповеданию, на основании: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524000" y="3581400"/>
            <a:ext cx="7086600" cy="406400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анализа документов, представленных гражданином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524000" y="1752600"/>
            <a:ext cx="7086600" cy="1625600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выступлений на заседании призывной комиссии гражданина, а также лиц, которые согласились подтвердить достоверность его доводов о том, что несение военной службы противоречит его убеждениям или вероисповеданию 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609600" y="3733800"/>
            <a:ext cx="9144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609600" y="1447800"/>
            <a:ext cx="0" cy="3235325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609600" y="2590800"/>
            <a:ext cx="9144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04800" y="5257800"/>
            <a:ext cx="8458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     Заключение призывной комиссии должно быть вынесено в месячный срок со дня окончания срока подачи заявления в военный комиссариат 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524000" y="4267200"/>
            <a:ext cx="7086600" cy="711200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анализа дополнительных материалов, полученных призывной комиссией </a:t>
            </a: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09600" y="4648200"/>
            <a:ext cx="914400" cy="0"/>
          </a:xfrm>
          <a:prstGeom prst="line">
            <a:avLst/>
          </a:prstGeom>
          <a:noFill/>
          <a:ln w="762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438400" y="152400"/>
            <a:ext cx="6477000" cy="195580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В соответствии с Конституцией РФ граждане Российской Федерации взамен военной службы по призыву могут проходить альтернативную гражданскую </a:t>
            </a:r>
            <a:r>
              <a:rPr lang="ru-RU" sz="2400" dirty="0" smtClean="0">
                <a:solidFill>
                  <a:schemeClr val="bg1"/>
                </a:solidFill>
              </a:rPr>
              <a:t>службу (АГС)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1270" name="Picture 6" descr="p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1981200" cy="2971800"/>
          </a:xfrm>
          <a:prstGeom prst="rect">
            <a:avLst/>
          </a:prstGeom>
          <a:noFill/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438400" y="3352800"/>
            <a:ext cx="6553200" cy="2320925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Общие положения альтернативной гражданской службы определены Федеральным законом </a:t>
            </a:r>
          </a:p>
          <a:p>
            <a:pPr algn="ctr"/>
            <a:r>
              <a:rPr lang="ru-RU" sz="2400" u="sng" dirty="0">
                <a:solidFill>
                  <a:schemeClr val="bg1"/>
                </a:solidFill>
              </a:rPr>
              <a:t>«Об альтернативной гражданской службе»</a:t>
            </a:r>
            <a:r>
              <a:rPr lang="ru-RU" sz="2400" dirty="0">
                <a:solidFill>
                  <a:schemeClr val="bg1"/>
                </a:solidFill>
              </a:rPr>
              <a:t>, принятым Государственной Думой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28 июня 2002 г.</a:t>
            </a:r>
          </a:p>
        </p:txBody>
      </p:sp>
      <p:pic>
        <p:nvPicPr>
          <p:cNvPr id="11274" name="Picture 10" descr="j250000327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352800"/>
            <a:ext cx="1905000" cy="3095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8610600" cy="2400657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000" b="1" u="sng" dirty="0">
                <a:solidFill>
                  <a:schemeClr val="bg1"/>
                </a:solidFill>
              </a:rPr>
              <a:t>Альтернативная гражданская </a:t>
            </a:r>
            <a:r>
              <a:rPr lang="ru-RU" sz="3000" b="1" u="sng" dirty="0" smtClean="0">
                <a:solidFill>
                  <a:schemeClr val="bg1"/>
                </a:solidFill>
              </a:rPr>
              <a:t>служба (АГС)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>
                <a:solidFill>
                  <a:schemeClr val="bg1"/>
                </a:solidFill>
              </a:rPr>
              <a:t>– особый вид трудовой деятельности в интересах общества и государства, осуществляемой гражданами взамен военной службы по призыву.</a:t>
            </a:r>
          </a:p>
        </p:txBody>
      </p:sp>
      <p:pic>
        <p:nvPicPr>
          <p:cNvPr id="5132" name="Picture 12" descr="223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606800"/>
            <a:ext cx="4876800" cy="3251200"/>
          </a:xfrm>
          <a:prstGeom prst="rect">
            <a:avLst/>
          </a:prstGeom>
          <a:noFill/>
        </p:spPr>
      </p:pic>
      <p:pic>
        <p:nvPicPr>
          <p:cNvPr id="5133" name="Picture 13" descr="11p-alternativa_OK-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743200"/>
            <a:ext cx="4343400" cy="3097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791200" y="1524000"/>
            <a:ext cx="1600200" cy="533400"/>
          </a:xfrm>
          <a:prstGeom prst="downArrow">
            <a:avLst>
              <a:gd name="adj1" fmla="val 50000"/>
              <a:gd name="adj2" fmla="val 54861"/>
            </a:avLst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1752600" y="1524000"/>
            <a:ext cx="1600200" cy="533400"/>
          </a:xfrm>
          <a:prstGeom prst="downArrow">
            <a:avLst>
              <a:gd name="adj1" fmla="val 50000"/>
              <a:gd name="adj2" fmla="val 54861"/>
            </a:avLst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90600" y="304800"/>
            <a:ext cx="7086600" cy="122555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Гражданин имеет право на замену военной службы по призыву альтернативной гражданской службой в случаях, если: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04800" y="2133600"/>
            <a:ext cx="3352800" cy="1927225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несение военной службы противоречит его убеждениям (пацифист) или вероисповеданию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886200" y="2133600"/>
            <a:ext cx="5029200" cy="2292350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он относится к коренному малочисленному народу, ведет традиционный образ жизни, осуществляет традиционное хозяйствование и занимается традиционными промыслами</a:t>
            </a:r>
          </a:p>
        </p:txBody>
      </p:sp>
      <p:pic>
        <p:nvPicPr>
          <p:cNvPr id="27662" name="Picture 14" descr="2913"/>
          <p:cNvPicPr>
            <a:picLocks noChangeAspect="1" noChangeArrowheads="1"/>
          </p:cNvPicPr>
          <p:nvPr/>
        </p:nvPicPr>
        <p:blipFill>
          <a:blip r:embed="rId2" cstate="print"/>
          <a:srcRect t="10667" b="6667"/>
          <a:stretch>
            <a:fillRect/>
          </a:stretch>
        </p:blipFill>
        <p:spPr bwMode="auto">
          <a:xfrm>
            <a:off x="1843088" y="4267200"/>
            <a:ext cx="1966912" cy="2438400"/>
          </a:xfrm>
          <a:prstGeom prst="rect">
            <a:avLst/>
          </a:prstGeom>
          <a:noFill/>
        </p:spPr>
      </p:pic>
      <p:pic>
        <p:nvPicPr>
          <p:cNvPr id="27663" name="Picture 15"/>
          <p:cNvPicPr>
            <a:picLocks noChangeAspect="1" noChangeArrowheads="1"/>
          </p:cNvPicPr>
          <p:nvPr/>
        </p:nvPicPr>
        <p:blipFill>
          <a:blip r:embed="rId3" cstate="print"/>
          <a:srcRect l="3326" t="4131" r="3534" b="4991"/>
          <a:stretch>
            <a:fillRect/>
          </a:stretch>
        </p:blipFill>
        <p:spPr bwMode="auto">
          <a:xfrm>
            <a:off x="76200" y="4267200"/>
            <a:ext cx="1676400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64" name="Picture 16" descr="%CE%EB%E5%ED%E5%E2%EE%E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572000"/>
            <a:ext cx="3124200" cy="2087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3387725"/>
          </a:xfrm>
          <a:prstGeom prst="rect">
            <a:avLst/>
          </a:prstGeom>
          <a:solidFill>
            <a:srgbClr val="230179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На альтернативную гражданскую службу направляются граждане мужского пола в возрасте от 18 до 27 лет, которые не пребывают в запасе, имеют право на замену военной службы по призыву альтернативной гражданской службой, лично подали заявление в военный комиссариат о желании заменить военную службу по призыву альтернативной гражданской службой и в отношении которых призывной комиссией принято соответствующее решение. </a:t>
            </a:r>
          </a:p>
        </p:txBody>
      </p:sp>
      <p:pic>
        <p:nvPicPr>
          <p:cNvPr id="23568" name="Picture 16" descr="747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0"/>
            <a:ext cx="3962400" cy="2984500"/>
          </a:xfrm>
          <a:prstGeom prst="rect">
            <a:avLst/>
          </a:prstGeom>
          <a:noFill/>
        </p:spPr>
      </p:pic>
      <p:pic>
        <p:nvPicPr>
          <p:cNvPr id="23570" name="Picture 18" descr="384_11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732213"/>
            <a:ext cx="3962400" cy="2973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228600"/>
            <a:ext cx="7924800" cy="1590675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Граждане проходят альтернативную гражданскую службу, как правило, за пределами территорий субъектов Российской Федерации, в которых они постоянно проживают</a:t>
            </a:r>
          </a:p>
        </p:txBody>
      </p:sp>
      <p:pic>
        <p:nvPicPr>
          <p:cNvPr id="6160" name="Picture 16" descr="971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3505200" cy="2628900"/>
          </a:xfrm>
          <a:prstGeom prst="rect">
            <a:avLst/>
          </a:prstGeom>
          <a:noFill/>
        </p:spPr>
      </p:pic>
      <p:pic>
        <p:nvPicPr>
          <p:cNvPr id="6163" name="Picture 19" descr="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743200"/>
            <a:ext cx="3197225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8763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Среди профессий рабочих, включенных в перечень: зверовод, лифтер, наладчик полиграфического оборудования, оператор котельной, оператор электронно-вычислительных и вычислительных машин, рыбак прибрежного лова, уборщик мусоропроводов, электромеханик почтового оборудования. 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" y="152400"/>
            <a:ext cx="8839200" cy="2320925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Перечни видов работ, профессий, должностей, на которых могут быть заняты граждане, проходящие альтернативную гражданскую службу, а также организаций, где предусмотрено прохождение альтернативной гражданской службы, определяются в порядке, установленном Правительством Российской Федерации. </a:t>
            </a:r>
          </a:p>
        </p:txBody>
      </p:sp>
      <p:pic>
        <p:nvPicPr>
          <p:cNvPr id="7181" name="Picture 13" descr="9023_1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5562600" cy="3960813"/>
          </a:xfrm>
          <a:prstGeom prst="rect">
            <a:avLst/>
          </a:prstGeom>
          <a:noFill/>
        </p:spPr>
      </p:pic>
      <p:pic>
        <p:nvPicPr>
          <p:cNvPr id="7182" name="Picture 14" descr="alternati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667000"/>
            <a:ext cx="2973388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8686800" cy="3051175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При определении вида работы, профессии, должности, на которых может быть занят гражданин, направляемый на альтернативную гражданскую службу, и места прохождения альтернативной гражданской службы учитываются образование, специальность, квалификация, опыт предыдущей работы, состояние здоровья, семейное положение гражданина, а также потребность организаций в трудовых ресурсах. </a:t>
            </a:r>
          </a:p>
        </p:txBody>
      </p:sp>
      <p:pic>
        <p:nvPicPr>
          <p:cNvPr id="8205" name="Picture 13" descr="12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05200"/>
            <a:ext cx="4267200" cy="2974975"/>
          </a:xfrm>
          <a:prstGeom prst="rect">
            <a:avLst/>
          </a:prstGeom>
          <a:noFill/>
        </p:spPr>
      </p:pic>
      <p:pic>
        <p:nvPicPr>
          <p:cNvPr id="8206" name="Picture 14" descr="755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505200"/>
            <a:ext cx="3581400" cy="2944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578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САТК</cp:lastModifiedBy>
  <cp:revision>24</cp:revision>
  <cp:lastPrinted>1601-01-01T00:00:00Z</cp:lastPrinted>
  <dcterms:created xsi:type="dcterms:W3CDTF">1601-01-01T00:00:00Z</dcterms:created>
  <dcterms:modified xsi:type="dcterms:W3CDTF">2018-02-13T09:01:51Z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