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  <a:srgbClr val="006600"/>
    <a:srgbClr val="0000CC"/>
    <a:srgbClr val="5800DA"/>
    <a:srgbClr val="660066"/>
    <a:srgbClr val="66FFFF"/>
    <a:srgbClr val="FF0066"/>
    <a:srgbClr val="66FF33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3220-F466-4750-83A6-1B07DD8B3814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5D1E-52E9-425C-8CDA-939688985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2"/>
          </a:xfrm>
        </p:spPr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  <a:r>
              <a:rPr lang="ru-RU" sz="6600" b="1" dirty="0" smtClean="0">
                <a:solidFill>
                  <a:srgbClr val="FFFF00"/>
                </a:solidFill>
                <a:effectLst/>
              </a:rPr>
              <a:t>:</a:t>
            </a:r>
            <a:endParaRPr lang="ru-RU" sz="6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</a:rPr>
              <a:t>Понятие о воинской обязанности. Организация воинского учёта.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6858000"/>
            <a:ext cx="4040188" cy="17463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/>
              <a:t>Первоначальная постановка на воинский учет граждан </a:t>
            </a:r>
            <a:r>
              <a:rPr lang="ru-RU" sz="3600" b="1" dirty="0" smtClean="0"/>
              <a:t>мужского </a:t>
            </a:r>
            <a:r>
              <a:rPr lang="ru-RU" sz="3600" b="1" dirty="0"/>
              <a:t>пола осуществляется с 1 января по 31 марта в год </a:t>
            </a:r>
            <a:r>
              <a:rPr lang="ru-RU" sz="3600" b="1" dirty="0" smtClean="0"/>
              <a:t>достижения </a:t>
            </a:r>
            <a:r>
              <a:rPr lang="ru-RU" sz="3600" b="1" dirty="0"/>
              <a:t>ими возраста 17 лет.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6754803"/>
            <a:ext cx="4041775" cy="10319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6858000"/>
            <a:ext cx="4041775" cy="268271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43956" cy="1214446"/>
          </a:xfrm>
        </p:spPr>
        <p:txBody>
          <a:bodyPr/>
          <a:lstStyle/>
          <a:p>
            <a:r>
              <a:rPr lang="ru-RU" b="1" u="sng" dirty="0" smtClean="0">
                <a:solidFill>
                  <a:srgbClr val="FFFF00"/>
                </a:solidFill>
              </a:rPr>
              <a:t>Воинская обязанность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–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85828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chemeClr val="bg1"/>
                </a:solidFill>
              </a:rPr>
              <a:t>это установленный законом долг граждан нести службу в рядах Вооружённых Сил (ВС) и выполнять другие обязанности, связанные с обороной страны.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57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3"/>
            <a:ext cx="8215370" cy="4071966"/>
          </a:xfrm>
          <a:solidFill>
            <a:srgbClr val="660066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Содержание воинской обязанности граждан Российской Федерации определено </a:t>
            </a:r>
            <a:r>
              <a:rPr lang="ru-RU" sz="3600" b="1" u="sng" dirty="0" smtClean="0">
                <a:solidFill>
                  <a:schemeClr val="bg1"/>
                </a:solidFill>
              </a:rPr>
              <a:t>Ф</a:t>
            </a:r>
            <a:r>
              <a:rPr lang="ru-RU" sz="3600" b="1" dirty="0" smtClean="0">
                <a:solidFill>
                  <a:schemeClr val="bg1"/>
                </a:solidFill>
              </a:rPr>
              <a:t>едеральным </a:t>
            </a:r>
            <a:r>
              <a:rPr lang="ru-RU" sz="3600" b="1" u="sng" dirty="0" smtClean="0">
                <a:solidFill>
                  <a:schemeClr val="bg1"/>
                </a:solidFill>
              </a:rPr>
              <a:t>З</a:t>
            </a:r>
            <a:r>
              <a:rPr lang="ru-RU" sz="3600" b="1" dirty="0" smtClean="0">
                <a:solidFill>
                  <a:schemeClr val="bg1"/>
                </a:solidFill>
              </a:rPr>
              <a:t>аконом (ФЗ) РФ «О воинской обязанности и военной службе».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000099"/>
                </a:solidFill>
              </a:rPr>
              <a:t>Содержание воинской обязанности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8286808" cy="571504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Воинский учёт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2500306"/>
            <a:ext cx="8286808" cy="554023"/>
          </a:xfrm>
          <a:solidFill>
            <a:srgbClr val="000099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Призыв на военную службу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0034" y="1714488"/>
            <a:ext cx="8286808" cy="571504"/>
          </a:xfrm>
          <a:solidFill>
            <a:srgbClr val="006600"/>
          </a:solidFill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Обязательная подготовка к военной службе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00034" y="3357562"/>
            <a:ext cx="8286808" cy="571504"/>
          </a:xfrm>
          <a:solidFill>
            <a:srgbClr val="660066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Прохождение военной службы по призыву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214818"/>
            <a:ext cx="8286808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Пребывание в запасе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072074"/>
            <a:ext cx="8286808" cy="1569660"/>
          </a:xfrm>
          <a:prstGeom prst="rect">
            <a:avLst/>
          </a:prstGeom>
          <a:solidFill>
            <a:srgbClr val="580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Призыв на военные сборы и прохождение военных сборов в период пребывания в запасе.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3" grpId="0" build="p" animBg="1"/>
      <p:bldP spid="6" grpId="0" build="p" animBg="1"/>
      <p:bldP spid="7" grpId="0" build="p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FFFF00"/>
                </a:solidFill>
              </a:rPr>
              <a:t>Организация воинского </a:t>
            </a:r>
            <a:r>
              <a:rPr lang="ru-RU" b="1" u="sng" dirty="0" smtClean="0">
                <a:solidFill>
                  <a:srgbClr val="FFFF00"/>
                </a:solidFill>
              </a:rPr>
              <a:t>учета.</a:t>
            </a:r>
            <a:endParaRPr lang="ru-RU" b="1" u="sng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57232"/>
            <a:ext cx="9144000" cy="157163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Воинскому учету подлежат все граждане мужского пола, достигшие призывного возраста, а также </a:t>
            </a:r>
            <a:r>
              <a:rPr lang="ru-RU" sz="3200" dirty="0" smtClean="0">
                <a:solidFill>
                  <a:schemeClr val="bg1"/>
                </a:solidFill>
              </a:rPr>
              <a:t>военнообязанные </a:t>
            </a:r>
            <a:r>
              <a:rPr lang="ru-RU" sz="3200" dirty="0">
                <a:solidFill>
                  <a:schemeClr val="bg1"/>
                </a:solidFill>
              </a:rPr>
              <a:t>по месту жительства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3929066"/>
            <a:ext cx="9144000" cy="15716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>
                <a:solidFill>
                  <a:schemeClr val="bg1"/>
                </a:solidFill>
              </a:rPr>
              <a:t>освобожденные от исполнения воинских обязанностей в соответствии с </a:t>
            </a:r>
            <a:r>
              <a:rPr lang="ru-RU" sz="3200" dirty="0" smtClean="0">
                <a:solidFill>
                  <a:schemeClr val="bg1"/>
                </a:solidFill>
              </a:rPr>
              <a:t>ФЗ </a:t>
            </a:r>
            <a:r>
              <a:rPr lang="ru-RU" sz="3200" dirty="0">
                <a:solidFill>
                  <a:schemeClr val="bg1"/>
                </a:solidFill>
              </a:rPr>
              <a:t>РФ «О воинской </a:t>
            </a:r>
            <a:r>
              <a:rPr lang="ru-RU" sz="3200" dirty="0" smtClean="0">
                <a:solidFill>
                  <a:schemeClr val="bg1"/>
                </a:solidFill>
              </a:rPr>
              <a:t>обязанности </a:t>
            </a:r>
            <a:r>
              <a:rPr lang="ru-RU" sz="3200" dirty="0">
                <a:solidFill>
                  <a:schemeClr val="bg1"/>
                </a:solidFill>
              </a:rPr>
              <a:t>и военной службе»;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2571744"/>
            <a:ext cx="9144000" cy="1643074"/>
          </a:xfrm>
        </p:spPr>
        <p:txBody>
          <a:bodyPr/>
          <a:lstStyle/>
          <a:p>
            <a:r>
              <a:rPr lang="ru-RU" sz="3600" dirty="0">
                <a:solidFill>
                  <a:srgbClr val="FFFF00"/>
                </a:solidFill>
              </a:rPr>
              <a:t>Не обязаны состоять на воинском учете следующие </a:t>
            </a:r>
            <a:r>
              <a:rPr lang="ru-RU" sz="3600" dirty="0" smtClean="0">
                <a:solidFill>
                  <a:srgbClr val="FFFF00"/>
                </a:solidFill>
              </a:rPr>
              <a:t>категории </a:t>
            </a:r>
            <a:r>
              <a:rPr lang="ru-RU" sz="3600" dirty="0">
                <a:solidFill>
                  <a:srgbClr val="FFFF00"/>
                </a:solidFill>
              </a:rPr>
              <a:t>граждан: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5500701"/>
            <a:ext cx="9143999" cy="1357299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3200" dirty="0">
                <a:solidFill>
                  <a:schemeClr val="bg1"/>
                </a:solidFill>
              </a:rPr>
              <a:t>проходящие военную службу или альтернативную </a:t>
            </a:r>
            <a:r>
              <a:rPr lang="ru-RU" sz="3200" dirty="0" smtClean="0">
                <a:solidFill>
                  <a:schemeClr val="bg1"/>
                </a:solidFill>
              </a:rPr>
              <a:t>гражданскую </a:t>
            </a:r>
            <a:r>
              <a:rPr lang="ru-RU" sz="3200" dirty="0">
                <a:solidFill>
                  <a:schemeClr val="bg1"/>
                </a:solidFill>
              </a:rPr>
              <a:t>службу;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1214446"/>
          </a:xfrm>
        </p:spPr>
        <p:txBody>
          <a:bodyPr>
            <a:normAutofit fontScale="90000"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sz="4000" b="1" dirty="0">
                <a:solidFill>
                  <a:srgbClr val="000099"/>
                </a:solidFill>
              </a:rPr>
              <a:t>отбывающие наказание в виде лишения свободы;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57364"/>
            <a:ext cx="9144000" cy="14287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rgbClr val="006600"/>
                </a:solidFill>
              </a:rPr>
              <a:t>женщины, не имеющие военно-учетной специальности;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6572272"/>
            <a:ext cx="4040188" cy="28572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3429000"/>
            <a:ext cx="9144000" cy="121444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600" dirty="0">
                <a:solidFill>
                  <a:srgbClr val="663300"/>
                </a:solidFill>
              </a:rPr>
              <a:t>постоянно проживающие за пределами </a:t>
            </a:r>
            <a:r>
              <a:rPr lang="ru-RU" sz="3600" dirty="0" smtClean="0">
                <a:solidFill>
                  <a:srgbClr val="663300"/>
                </a:solidFill>
              </a:rPr>
              <a:t>РФ.</a:t>
            </a:r>
            <a:endParaRPr lang="ru-RU" sz="3600" dirty="0">
              <a:solidFill>
                <a:srgbClr val="6633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6580988"/>
            <a:ext cx="4041775" cy="55402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886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В документах воинского учета предусматриваются </a:t>
            </a:r>
            <a:r>
              <a:rPr lang="ru-RU" sz="3600" dirty="0" smtClean="0">
                <a:solidFill>
                  <a:srgbClr val="FFFF00"/>
                </a:solidFill>
              </a:rPr>
              <a:t>следующие </a:t>
            </a:r>
            <a:r>
              <a:rPr lang="ru-RU" sz="3600" dirty="0">
                <a:solidFill>
                  <a:srgbClr val="FFFF00"/>
                </a:solidFill>
              </a:rPr>
              <a:t>сведения на каждого военнообязанного:</a:t>
            </a:r>
            <a:br>
              <a:rPr lang="ru-RU" sz="3600" dirty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08" y="6858000"/>
            <a:ext cx="2357454" cy="21113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7224" y="6858000"/>
            <a:ext cx="757214" cy="33970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6858000"/>
            <a:ext cx="4143404" cy="21431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1785926"/>
            <a:ext cx="9143999" cy="507207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фамилия</a:t>
            </a:r>
            <a:r>
              <a:rPr lang="ru-RU" sz="3200" dirty="0">
                <a:solidFill>
                  <a:schemeClr val="bg1"/>
                </a:solidFill>
              </a:rPr>
              <a:t>, имя, отчество;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</a:rPr>
              <a:t>дата </a:t>
            </a:r>
            <a:r>
              <a:rPr lang="ru-RU" sz="3200" dirty="0" smtClean="0">
                <a:solidFill>
                  <a:schemeClr val="bg1"/>
                </a:solidFill>
              </a:rPr>
              <a:t>рождения;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место жительства;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семейное положение;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образование;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место работы;</a:t>
            </a:r>
          </a:p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годность </a:t>
            </a:r>
            <a:r>
              <a:rPr lang="ru-RU" sz="3200" dirty="0">
                <a:solidFill>
                  <a:schemeClr val="bg1"/>
                </a:solidFill>
              </a:rPr>
              <a:t>к военной службе по состоянию здоровья;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25404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0232" y="6858000"/>
            <a:ext cx="1568462" cy="24607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>
                <a:solidFill>
                  <a:srgbClr val="FFFF00"/>
                </a:solidFill>
              </a:rPr>
              <a:t>профессиональная   пригодность  к  подготовке  по  </a:t>
            </a:r>
            <a:r>
              <a:rPr lang="ru-RU" sz="3200" b="1" dirty="0" smtClean="0">
                <a:solidFill>
                  <a:srgbClr val="FFFF00"/>
                </a:solidFill>
              </a:rPr>
              <a:t>военно-учетным </a:t>
            </a:r>
            <a:r>
              <a:rPr lang="ru-RU" sz="3200" b="1" dirty="0">
                <a:solidFill>
                  <a:srgbClr val="FFFF00"/>
                </a:solidFill>
              </a:rPr>
              <a:t>специальностям и к военной службе на воинских должностях</a:t>
            </a:r>
            <a:r>
              <a:rPr lang="ru-RU" sz="3200" b="1" dirty="0" smtClean="0">
                <a:solidFill>
                  <a:srgbClr val="FFFF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основные антропометрические данные (окружность </a:t>
            </a:r>
            <a:r>
              <a:rPr lang="ru-RU" sz="3200" b="1" dirty="0" smtClean="0">
                <a:solidFill>
                  <a:schemeClr val="bg1"/>
                </a:solidFill>
              </a:rPr>
              <a:t>грудной </a:t>
            </a:r>
            <a:r>
              <a:rPr lang="ru-RU" sz="3200" b="1" dirty="0">
                <a:solidFill>
                  <a:schemeClr val="bg1"/>
                </a:solidFill>
              </a:rPr>
              <a:t>клетки, масса тела, мышечная сила кисти, жизненная </a:t>
            </a:r>
            <a:r>
              <a:rPr lang="ru-RU" sz="3200" b="1" dirty="0" smtClean="0">
                <a:solidFill>
                  <a:schemeClr val="bg1"/>
                </a:solidFill>
              </a:rPr>
              <a:t>емкость </a:t>
            </a:r>
            <a:r>
              <a:rPr lang="ru-RU" sz="3200" b="1" dirty="0">
                <a:solidFill>
                  <a:schemeClr val="bg1"/>
                </a:solidFill>
              </a:rPr>
              <a:t>легких</a:t>
            </a:r>
            <a:r>
              <a:rPr lang="ru-RU" sz="3200" b="1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FF00"/>
                </a:solidFill>
              </a:rPr>
              <a:t>прохождение </a:t>
            </a:r>
            <a:r>
              <a:rPr lang="ru-RU" sz="3200" b="1" dirty="0">
                <a:solidFill>
                  <a:srgbClr val="FFFF00"/>
                </a:solidFill>
              </a:rPr>
              <a:t>военной службы или альтернативной гражданской </a:t>
            </a:r>
            <a:r>
              <a:rPr lang="ru-RU" sz="3200" b="1" dirty="0" smtClean="0">
                <a:solidFill>
                  <a:srgbClr val="FFFF00"/>
                </a:solidFill>
              </a:rPr>
              <a:t>службы;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1"/>
                </a:solidFill>
              </a:rPr>
              <a:t>прохождение </a:t>
            </a:r>
            <a:r>
              <a:rPr lang="ru-RU" sz="3200" b="1" dirty="0">
                <a:solidFill>
                  <a:schemeClr val="bg1"/>
                </a:solidFill>
              </a:rPr>
              <a:t>военных </a:t>
            </a:r>
            <a:r>
              <a:rPr lang="ru-RU" sz="3200" b="1" dirty="0" smtClean="0">
                <a:solidFill>
                  <a:schemeClr val="bg1"/>
                </a:solidFill>
              </a:rPr>
              <a:t>сборов;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FF00"/>
                </a:solidFill>
              </a:rPr>
              <a:t>владение </a:t>
            </a:r>
            <a:r>
              <a:rPr lang="ru-RU" sz="3200" b="1" dirty="0">
                <a:solidFill>
                  <a:srgbClr val="FFFF00"/>
                </a:solidFill>
              </a:rPr>
              <a:t>иностранными языками;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1"/>
                </a:solidFill>
              </a:rPr>
              <a:t>наличие </a:t>
            </a:r>
            <a:r>
              <a:rPr lang="ru-RU" sz="3200" b="1" dirty="0">
                <a:solidFill>
                  <a:schemeClr val="bg1"/>
                </a:solidFill>
              </a:rPr>
              <a:t>военно-учетных и гражданских специальностей</a:t>
            </a:r>
            <a:r>
              <a:rPr lang="ru-RU" sz="3200" b="1" dirty="0" smtClean="0">
                <a:solidFill>
                  <a:schemeClr val="bg1"/>
                </a:solidFill>
              </a:rPr>
              <a:t>;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6858000"/>
            <a:ext cx="1927239" cy="38894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14744" y="6858000"/>
            <a:ext cx="4041775" cy="268271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85776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6858000"/>
            <a:ext cx="828652" cy="31751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6858000"/>
            <a:ext cx="1400156" cy="41114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" y="0"/>
            <a:ext cx="9144000" cy="685799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наличие </a:t>
            </a:r>
            <a:r>
              <a:rPr lang="ru-RU" sz="3200" dirty="0">
                <a:solidFill>
                  <a:schemeClr val="bg1"/>
                </a:solidFill>
              </a:rPr>
              <a:t>первого спортивного разряда или </a:t>
            </a:r>
            <a:r>
              <a:rPr lang="ru-RU" sz="3200" dirty="0" smtClean="0">
                <a:solidFill>
                  <a:schemeClr val="bg1"/>
                </a:solidFill>
              </a:rPr>
              <a:t>спортивного звания;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возбуждение </a:t>
            </a:r>
            <a:r>
              <a:rPr lang="ru-RU" sz="3200" dirty="0">
                <a:solidFill>
                  <a:schemeClr val="bg1"/>
                </a:solidFill>
              </a:rPr>
              <a:t>или прекращение в отношении </a:t>
            </a:r>
            <a:r>
              <a:rPr lang="ru-RU" sz="3200" dirty="0" smtClean="0">
                <a:solidFill>
                  <a:schemeClr val="bg1"/>
                </a:solidFill>
              </a:rPr>
              <a:t>гражданина уголовного дела;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наличие судимости;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бронирование  </a:t>
            </a:r>
            <a:r>
              <a:rPr lang="ru-RU" sz="3200" dirty="0">
                <a:solidFill>
                  <a:schemeClr val="bg1"/>
                </a:solidFill>
              </a:rPr>
              <a:t>гражданина,  пребывающего  в  запасе,  за органом государственной власти, органом самоуправления или организацией на период мобилизации и в военное время.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339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</vt:lpstr>
      <vt:lpstr>Воинская обязанность – </vt:lpstr>
      <vt:lpstr>Слайд 3</vt:lpstr>
      <vt:lpstr>Содержание воинской обязанности:</vt:lpstr>
      <vt:lpstr>Организация воинского учета.</vt:lpstr>
      <vt:lpstr>отбывающие наказание в виде лишения свободы; </vt:lpstr>
      <vt:lpstr>В документах воинского учета предусматриваются следующие сведения на каждого военнообязанного: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САТК</dc:creator>
  <cp:lastModifiedBy>САТК</cp:lastModifiedBy>
  <cp:revision>16</cp:revision>
  <dcterms:created xsi:type="dcterms:W3CDTF">2010-04-20T07:13:59Z</dcterms:created>
  <dcterms:modified xsi:type="dcterms:W3CDTF">2015-04-14T11:29:13Z</dcterms:modified>
</cp:coreProperties>
</file>