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663300"/>
    <a:srgbClr val="006600"/>
    <a:srgbClr val="0000CC"/>
    <a:srgbClr val="5800DA"/>
    <a:srgbClr val="660066"/>
    <a:srgbClr val="66FFFF"/>
    <a:srgbClr val="FF0066"/>
    <a:srgbClr val="66FF33"/>
    <a:srgbClr val="99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3220-F466-4750-83A6-1B07DD8B3814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25D1E-52E9-425C-8CDA-9396889854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3220-F466-4750-83A6-1B07DD8B3814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25D1E-52E9-425C-8CDA-9396889854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3220-F466-4750-83A6-1B07DD8B3814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25D1E-52E9-425C-8CDA-9396889854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3220-F466-4750-83A6-1B07DD8B3814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25D1E-52E9-425C-8CDA-9396889854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3220-F466-4750-83A6-1B07DD8B3814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25D1E-52E9-425C-8CDA-9396889854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3220-F466-4750-83A6-1B07DD8B3814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25D1E-52E9-425C-8CDA-9396889854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3220-F466-4750-83A6-1B07DD8B3814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25D1E-52E9-425C-8CDA-9396889854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3220-F466-4750-83A6-1B07DD8B3814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25D1E-52E9-425C-8CDA-9396889854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3220-F466-4750-83A6-1B07DD8B3814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25D1E-52E9-425C-8CDA-9396889854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3220-F466-4750-83A6-1B07DD8B3814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25D1E-52E9-425C-8CDA-9396889854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3220-F466-4750-83A6-1B07DD8B3814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25D1E-52E9-425C-8CDA-9396889854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E3220-F466-4750-83A6-1B07DD8B3814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25D1E-52E9-425C-8CDA-93968898541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214422"/>
          </a:xfrm>
        </p:spPr>
        <p:txBody>
          <a:bodyPr>
            <a:normAutofit/>
          </a:bodyPr>
          <a:lstStyle/>
          <a:p>
            <a:r>
              <a:rPr lang="ru-RU" sz="6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</a:t>
            </a:r>
            <a:r>
              <a:rPr lang="ru-RU" sz="6600" b="1" dirty="0" smtClean="0">
                <a:solidFill>
                  <a:srgbClr val="FFFF00"/>
                </a:solidFill>
                <a:effectLst/>
              </a:rPr>
              <a:t>:</a:t>
            </a:r>
            <a:endParaRPr lang="ru-RU" sz="6600" b="1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285860"/>
            <a:ext cx="9144000" cy="5572140"/>
          </a:xfrm>
        </p:spPr>
        <p:txBody>
          <a:bodyPr>
            <a:norm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</a:rPr>
              <a:t>Понятие о воинской обязанности. Организация воинского учёта.</a:t>
            </a:r>
            <a:endParaRPr lang="ru-RU" sz="7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85776"/>
            <a:ext cx="8229600" cy="28577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6858000"/>
            <a:ext cx="4040188" cy="174635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571480"/>
            <a:ext cx="9144000" cy="6286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/>
              <a:t>Первоначальная постановка на воинский учет граждан </a:t>
            </a:r>
            <a:r>
              <a:rPr lang="ru-RU" sz="3600" b="1" dirty="0" smtClean="0"/>
              <a:t>мужского </a:t>
            </a:r>
            <a:r>
              <a:rPr lang="ru-RU" sz="3600" b="1" dirty="0"/>
              <a:t>пола осуществляется с 1 января по 31 марта в год </a:t>
            </a:r>
            <a:r>
              <a:rPr lang="ru-RU" sz="3600" b="1" dirty="0" smtClean="0"/>
              <a:t>достижения </a:t>
            </a:r>
            <a:r>
              <a:rPr lang="ru-RU" sz="3600" b="1" dirty="0"/>
              <a:t>ими возраста 17 лет.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4876" y="6754803"/>
            <a:ext cx="4041775" cy="103197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3438" y="6858000"/>
            <a:ext cx="4041775" cy="268271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8543956" cy="1214446"/>
          </a:xfrm>
        </p:spPr>
        <p:txBody>
          <a:bodyPr/>
          <a:lstStyle/>
          <a:p>
            <a:r>
              <a:rPr lang="ru-RU" b="1" u="sng" dirty="0" smtClean="0">
                <a:solidFill>
                  <a:srgbClr val="FFFF00"/>
                </a:solidFill>
              </a:rPr>
              <a:t>Воинская обязанность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–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736"/>
            <a:ext cx="8858280" cy="5429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  </a:t>
            </a:r>
            <a:r>
              <a:rPr lang="ru-RU" sz="4000" b="1" dirty="0" smtClean="0">
                <a:solidFill>
                  <a:schemeClr val="bg1"/>
                </a:solidFill>
              </a:rPr>
              <a:t>это установленный законом долг граждан нести службу в рядах Вооружённых Сил (ВС) и выполнять другие обязанности, связанные с обороной страны.</a:t>
            </a:r>
            <a:endParaRPr lang="ru-RU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57214"/>
            <a:ext cx="8229600" cy="35721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857233"/>
            <a:ext cx="8215370" cy="4071966"/>
          </a:xfrm>
          <a:solidFill>
            <a:srgbClr val="660066"/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ru-RU" sz="36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chemeClr val="bg1"/>
                </a:solidFill>
              </a:rPr>
              <a:t>Содержание воинской обязанности граждан Российской Федерации определено </a:t>
            </a:r>
            <a:r>
              <a:rPr lang="ru-RU" sz="3600" b="1" u="sng" dirty="0" smtClean="0">
                <a:solidFill>
                  <a:schemeClr val="bg1"/>
                </a:solidFill>
              </a:rPr>
              <a:t>Ф</a:t>
            </a:r>
            <a:r>
              <a:rPr lang="ru-RU" sz="3600" b="1" dirty="0" smtClean="0">
                <a:solidFill>
                  <a:schemeClr val="bg1"/>
                </a:solidFill>
              </a:rPr>
              <a:t>едеральным </a:t>
            </a:r>
            <a:r>
              <a:rPr lang="ru-RU" sz="3600" b="1" u="sng" dirty="0" smtClean="0">
                <a:solidFill>
                  <a:schemeClr val="bg1"/>
                </a:solidFill>
              </a:rPr>
              <a:t>З</a:t>
            </a:r>
            <a:r>
              <a:rPr lang="ru-RU" sz="3600" b="1" dirty="0" smtClean="0">
                <a:solidFill>
                  <a:schemeClr val="bg1"/>
                </a:solidFill>
              </a:rPr>
              <a:t>аконом (ФЗ) РФ «О воинской обязанности и военной службе».</a:t>
            </a:r>
            <a:endParaRPr lang="ru-RU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</p:spPr>
        <p:txBody>
          <a:bodyPr>
            <a:normAutofit/>
          </a:bodyPr>
          <a:lstStyle/>
          <a:p>
            <a:r>
              <a:rPr lang="ru-RU" b="1" u="sng" dirty="0" smtClean="0">
                <a:solidFill>
                  <a:srgbClr val="000099"/>
                </a:solidFill>
              </a:rPr>
              <a:t>Содержание воинской обязанности</a:t>
            </a:r>
            <a:r>
              <a:rPr lang="ru-RU" b="1" dirty="0" smtClean="0">
                <a:solidFill>
                  <a:srgbClr val="000099"/>
                </a:solidFill>
              </a:rPr>
              <a:t>: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00034" y="928670"/>
            <a:ext cx="8286808" cy="571504"/>
          </a:xfrm>
          <a:solidFill>
            <a:schemeClr val="accent2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Воинский учёт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500034" y="2500306"/>
            <a:ext cx="8286808" cy="554023"/>
          </a:xfrm>
          <a:solidFill>
            <a:srgbClr val="000099"/>
          </a:solidFill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200" b="1" dirty="0" smtClean="0">
                <a:solidFill>
                  <a:schemeClr val="bg1"/>
                </a:solidFill>
              </a:rPr>
              <a:t>Призыв на военную службу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500034" y="1714488"/>
            <a:ext cx="8286808" cy="571504"/>
          </a:xfrm>
          <a:solidFill>
            <a:srgbClr val="006600"/>
          </a:solidFill>
        </p:spPr>
        <p:txBody>
          <a:bodyPr>
            <a:normAutofit lnSpcReduction="10000"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Обязательная подготовка к военной службе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500034" y="3357562"/>
            <a:ext cx="8286808" cy="571504"/>
          </a:xfrm>
          <a:solidFill>
            <a:srgbClr val="660066"/>
          </a:solidFill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200" b="1" dirty="0" smtClean="0">
                <a:solidFill>
                  <a:schemeClr val="bg1"/>
                </a:solidFill>
              </a:rPr>
              <a:t>Прохождение военной службы по призыву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034" y="4214818"/>
            <a:ext cx="8286808" cy="584775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Пребывание в запасе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34" y="5072074"/>
            <a:ext cx="8286808" cy="1569660"/>
          </a:xfrm>
          <a:prstGeom prst="rect">
            <a:avLst/>
          </a:prstGeom>
          <a:solidFill>
            <a:srgbClr val="5800DA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Призыв на военные сборы и прохождение военных сборов в период пребывания в запасе.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3" grpId="0" build="p" animBg="1"/>
      <p:bldP spid="6" grpId="0" build="p" animBg="1"/>
      <p:bldP spid="7" grpId="0" build="p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>
            <a:normAutofit/>
          </a:bodyPr>
          <a:lstStyle/>
          <a:p>
            <a:r>
              <a:rPr lang="ru-RU" b="1" u="sng" dirty="0">
                <a:solidFill>
                  <a:srgbClr val="FFFF00"/>
                </a:solidFill>
              </a:rPr>
              <a:t>Организация воинского </a:t>
            </a:r>
            <a:r>
              <a:rPr lang="ru-RU" b="1" u="sng" dirty="0" smtClean="0">
                <a:solidFill>
                  <a:srgbClr val="FFFF00"/>
                </a:solidFill>
              </a:rPr>
              <a:t>учета.</a:t>
            </a:r>
            <a:endParaRPr lang="ru-RU" b="1" u="sng" dirty="0">
              <a:solidFill>
                <a:srgbClr val="FFFF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857232"/>
            <a:ext cx="9144000" cy="1571636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Воинскому учету подлежат все граждане мужского пола, достигшие призывного возраста, а также </a:t>
            </a:r>
            <a:r>
              <a:rPr lang="ru-RU" sz="3200" dirty="0" smtClean="0">
                <a:solidFill>
                  <a:schemeClr val="bg1"/>
                </a:solidFill>
              </a:rPr>
              <a:t>военнообязанные </a:t>
            </a:r>
            <a:r>
              <a:rPr lang="ru-RU" sz="3200" dirty="0">
                <a:solidFill>
                  <a:schemeClr val="bg1"/>
                </a:solidFill>
              </a:rPr>
              <a:t>по месту жительства</a:t>
            </a:r>
            <a:r>
              <a:rPr lang="ru-RU" sz="3200" dirty="0" smtClean="0">
                <a:solidFill>
                  <a:schemeClr val="bg1"/>
                </a:solidFill>
              </a:rPr>
              <a:t>.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3929066"/>
            <a:ext cx="9144000" cy="157163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200" dirty="0">
                <a:solidFill>
                  <a:schemeClr val="bg1"/>
                </a:solidFill>
              </a:rPr>
              <a:t>освобожденные от исполнения воинских обязанностей в соответствии с </a:t>
            </a:r>
            <a:r>
              <a:rPr lang="ru-RU" sz="3200" dirty="0" smtClean="0">
                <a:solidFill>
                  <a:schemeClr val="bg1"/>
                </a:solidFill>
              </a:rPr>
              <a:t>ФЗ </a:t>
            </a:r>
            <a:r>
              <a:rPr lang="ru-RU" sz="3200" dirty="0">
                <a:solidFill>
                  <a:schemeClr val="bg1"/>
                </a:solidFill>
              </a:rPr>
              <a:t>РФ «О воинской </a:t>
            </a:r>
            <a:r>
              <a:rPr lang="ru-RU" sz="3200" dirty="0" smtClean="0">
                <a:solidFill>
                  <a:schemeClr val="bg1"/>
                </a:solidFill>
              </a:rPr>
              <a:t>обязанности </a:t>
            </a:r>
            <a:r>
              <a:rPr lang="ru-RU" sz="3200" dirty="0">
                <a:solidFill>
                  <a:schemeClr val="bg1"/>
                </a:solidFill>
              </a:rPr>
              <a:t>и военной службе»;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0" y="2571744"/>
            <a:ext cx="9144000" cy="1643074"/>
          </a:xfrm>
        </p:spPr>
        <p:txBody>
          <a:bodyPr/>
          <a:lstStyle/>
          <a:p>
            <a:r>
              <a:rPr lang="ru-RU" sz="3600" dirty="0">
                <a:solidFill>
                  <a:srgbClr val="FFFF00"/>
                </a:solidFill>
              </a:rPr>
              <a:t>Не обязаны состоять на воинском учете следующие </a:t>
            </a:r>
            <a:r>
              <a:rPr lang="ru-RU" sz="3600" dirty="0" smtClean="0">
                <a:solidFill>
                  <a:srgbClr val="FFFF00"/>
                </a:solidFill>
              </a:rPr>
              <a:t>категории </a:t>
            </a:r>
            <a:r>
              <a:rPr lang="ru-RU" sz="3600" dirty="0">
                <a:solidFill>
                  <a:srgbClr val="FFFF00"/>
                </a:solidFill>
              </a:rPr>
              <a:t>граждан: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0" y="5500701"/>
            <a:ext cx="9143999" cy="1357299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ru-RU" sz="3200" dirty="0">
                <a:solidFill>
                  <a:schemeClr val="bg1"/>
                </a:solidFill>
              </a:rPr>
              <a:t>проходящие военную службу или альтернативную </a:t>
            </a:r>
            <a:r>
              <a:rPr lang="ru-RU" sz="3200" dirty="0" smtClean="0">
                <a:solidFill>
                  <a:schemeClr val="bg1"/>
                </a:solidFill>
              </a:rPr>
              <a:t>гражданскую </a:t>
            </a:r>
            <a:r>
              <a:rPr lang="ru-RU" sz="3200" dirty="0">
                <a:solidFill>
                  <a:schemeClr val="bg1"/>
                </a:solidFill>
              </a:rPr>
              <a:t>службу;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28670"/>
            <a:ext cx="9144000" cy="1214446"/>
          </a:xfrm>
        </p:spPr>
        <p:txBody>
          <a:bodyPr>
            <a:normAutofit fontScale="90000"/>
          </a:bodyPr>
          <a:lstStyle/>
          <a:p>
            <a:pPr lvl="0" algn="l">
              <a:buFont typeface="Wingdings" pitchFamily="2" charset="2"/>
              <a:buChar char="Ø"/>
            </a:pPr>
            <a:r>
              <a:rPr lang="ru-RU" sz="4000" b="1" dirty="0">
                <a:solidFill>
                  <a:srgbClr val="000099"/>
                </a:solidFill>
              </a:rPr>
              <a:t>отбывающие наказание в виде лишения свободы;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857364"/>
            <a:ext cx="9144000" cy="142876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600" dirty="0">
                <a:solidFill>
                  <a:srgbClr val="006600"/>
                </a:solidFill>
              </a:rPr>
              <a:t>женщины, не имеющие военно-учетной специальности;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0034" y="6572272"/>
            <a:ext cx="4040188" cy="285728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0" y="3429000"/>
            <a:ext cx="9144000" cy="1214446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Ø"/>
            </a:pPr>
            <a:r>
              <a:rPr lang="ru-RU" sz="3600" dirty="0">
                <a:solidFill>
                  <a:srgbClr val="663300"/>
                </a:solidFill>
              </a:rPr>
              <a:t>постоянно проживающие за пределами </a:t>
            </a:r>
            <a:r>
              <a:rPr lang="ru-RU" sz="3600" dirty="0" smtClean="0">
                <a:solidFill>
                  <a:srgbClr val="663300"/>
                </a:solidFill>
              </a:rPr>
              <a:t>РФ.</a:t>
            </a:r>
            <a:endParaRPr lang="ru-RU" sz="3600" dirty="0">
              <a:solidFill>
                <a:srgbClr val="6633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4876" y="6580988"/>
            <a:ext cx="4041775" cy="554023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428868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FFFF00"/>
                </a:solidFill>
              </a:rPr>
              <a:t>В документах воинского учета предусматриваются </a:t>
            </a:r>
            <a:r>
              <a:rPr lang="ru-RU" sz="3600" dirty="0" smtClean="0">
                <a:solidFill>
                  <a:srgbClr val="FFFF00"/>
                </a:solidFill>
              </a:rPr>
              <a:t>следующие </a:t>
            </a:r>
            <a:r>
              <a:rPr lang="ru-RU" sz="3600" dirty="0">
                <a:solidFill>
                  <a:srgbClr val="FFFF00"/>
                </a:solidFill>
              </a:rPr>
              <a:t>сведения на каждого военнообязанного:</a:t>
            </a:r>
            <a:br>
              <a:rPr lang="ru-RU" sz="3600" dirty="0">
                <a:solidFill>
                  <a:srgbClr val="FFFF00"/>
                </a:solidFill>
              </a:rPr>
            </a:b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3108" y="6858000"/>
            <a:ext cx="2357454" cy="211134"/>
          </a:xfrm>
        </p:spPr>
        <p:txBody>
          <a:bodyPr>
            <a:normAutofit fontScale="32500" lnSpcReduction="20000"/>
          </a:bodyPr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57224" y="6858000"/>
            <a:ext cx="757214" cy="339708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0" y="6858000"/>
            <a:ext cx="4143404" cy="214314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0" y="1785926"/>
            <a:ext cx="9143999" cy="5072073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z="3200" dirty="0" smtClean="0">
                <a:solidFill>
                  <a:schemeClr val="bg1"/>
                </a:solidFill>
              </a:rPr>
              <a:t>фамилия</a:t>
            </a:r>
            <a:r>
              <a:rPr lang="ru-RU" sz="3200" dirty="0">
                <a:solidFill>
                  <a:schemeClr val="bg1"/>
                </a:solidFill>
              </a:rPr>
              <a:t>, имя, отчество;</a:t>
            </a:r>
          </a:p>
          <a:p>
            <a:pPr lvl="0">
              <a:buFont typeface="Wingdings" pitchFamily="2" charset="2"/>
              <a:buChar char="ü"/>
            </a:pPr>
            <a:r>
              <a:rPr lang="ru-RU" sz="3200" dirty="0">
                <a:solidFill>
                  <a:schemeClr val="bg1"/>
                </a:solidFill>
              </a:rPr>
              <a:t>дата </a:t>
            </a:r>
            <a:r>
              <a:rPr lang="ru-RU" sz="3200" dirty="0" smtClean="0">
                <a:solidFill>
                  <a:schemeClr val="bg1"/>
                </a:solidFill>
              </a:rPr>
              <a:t>рождения;</a:t>
            </a:r>
          </a:p>
          <a:p>
            <a:pPr lvl="0">
              <a:buFont typeface="Wingdings" pitchFamily="2" charset="2"/>
              <a:buChar char="ü"/>
            </a:pPr>
            <a:r>
              <a:rPr lang="ru-RU" sz="3200" dirty="0" smtClean="0">
                <a:solidFill>
                  <a:schemeClr val="bg1"/>
                </a:solidFill>
              </a:rPr>
              <a:t>место жительства;</a:t>
            </a:r>
          </a:p>
          <a:p>
            <a:pPr lvl="0">
              <a:buFont typeface="Wingdings" pitchFamily="2" charset="2"/>
              <a:buChar char="ü"/>
            </a:pPr>
            <a:r>
              <a:rPr lang="ru-RU" sz="3200" dirty="0" smtClean="0">
                <a:solidFill>
                  <a:schemeClr val="bg1"/>
                </a:solidFill>
              </a:rPr>
              <a:t>семейное положение;</a:t>
            </a:r>
          </a:p>
          <a:p>
            <a:pPr lvl="0">
              <a:buFont typeface="Wingdings" pitchFamily="2" charset="2"/>
              <a:buChar char="ü"/>
            </a:pPr>
            <a:r>
              <a:rPr lang="ru-RU" sz="3200" dirty="0" smtClean="0">
                <a:solidFill>
                  <a:schemeClr val="bg1"/>
                </a:solidFill>
              </a:rPr>
              <a:t>образование;</a:t>
            </a:r>
          </a:p>
          <a:p>
            <a:pPr lvl="0">
              <a:buFont typeface="Wingdings" pitchFamily="2" charset="2"/>
              <a:buChar char="ü"/>
            </a:pPr>
            <a:r>
              <a:rPr lang="ru-RU" sz="3200" dirty="0" smtClean="0">
                <a:solidFill>
                  <a:schemeClr val="bg1"/>
                </a:solidFill>
              </a:rPr>
              <a:t>место работы;</a:t>
            </a:r>
          </a:p>
          <a:p>
            <a:pPr lvl="0">
              <a:buFont typeface="Wingdings" pitchFamily="2" charset="2"/>
              <a:buChar char="ü"/>
            </a:pPr>
            <a:r>
              <a:rPr lang="ru-RU" sz="3200" dirty="0" smtClean="0">
                <a:solidFill>
                  <a:schemeClr val="bg1"/>
                </a:solidFill>
              </a:rPr>
              <a:t>годность </a:t>
            </a:r>
            <a:r>
              <a:rPr lang="ru-RU" sz="3200" dirty="0">
                <a:solidFill>
                  <a:schemeClr val="bg1"/>
                </a:solidFill>
              </a:rPr>
              <a:t>к военной службе по состоянию здоровья;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-225404"/>
            <a:ext cx="8229600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00232" y="6858000"/>
            <a:ext cx="1568462" cy="246073"/>
          </a:xfrm>
        </p:spPr>
        <p:txBody>
          <a:bodyPr>
            <a:normAutofit fontScale="47500" lnSpcReduction="20000"/>
          </a:bodyPr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ru-RU" sz="3200" b="1" dirty="0">
                <a:solidFill>
                  <a:srgbClr val="FFFF00"/>
                </a:solidFill>
              </a:rPr>
              <a:t>профессиональная   пригодность  к  подготовке  по  </a:t>
            </a:r>
            <a:r>
              <a:rPr lang="ru-RU" sz="3200" b="1" dirty="0" smtClean="0">
                <a:solidFill>
                  <a:srgbClr val="FFFF00"/>
                </a:solidFill>
              </a:rPr>
              <a:t>военно-учетным </a:t>
            </a:r>
            <a:r>
              <a:rPr lang="ru-RU" sz="3200" b="1" dirty="0">
                <a:solidFill>
                  <a:srgbClr val="FFFF00"/>
                </a:solidFill>
              </a:rPr>
              <a:t>специальностям и к военной службе на воинских должностях</a:t>
            </a:r>
            <a:r>
              <a:rPr lang="ru-RU" sz="3200" b="1" dirty="0" smtClean="0">
                <a:solidFill>
                  <a:srgbClr val="FFFF00"/>
                </a:solidFill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>
                <a:solidFill>
                  <a:schemeClr val="bg1"/>
                </a:solidFill>
              </a:rPr>
              <a:t>основные антропометрические данные (окружность </a:t>
            </a:r>
            <a:r>
              <a:rPr lang="ru-RU" sz="3200" b="1" dirty="0" smtClean="0">
                <a:solidFill>
                  <a:schemeClr val="bg1"/>
                </a:solidFill>
              </a:rPr>
              <a:t>грудной </a:t>
            </a:r>
            <a:r>
              <a:rPr lang="ru-RU" sz="3200" b="1" dirty="0">
                <a:solidFill>
                  <a:schemeClr val="bg1"/>
                </a:solidFill>
              </a:rPr>
              <a:t>клетки, масса тела, мышечная сила кисти, жизненная </a:t>
            </a:r>
            <a:r>
              <a:rPr lang="ru-RU" sz="3200" b="1" dirty="0" smtClean="0">
                <a:solidFill>
                  <a:schemeClr val="bg1"/>
                </a:solidFill>
              </a:rPr>
              <a:t>емкость </a:t>
            </a:r>
            <a:r>
              <a:rPr lang="ru-RU" sz="3200" b="1" dirty="0">
                <a:solidFill>
                  <a:schemeClr val="bg1"/>
                </a:solidFill>
              </a:rPr>
              <a:t>легких</a:t>
            </a:r>
            <a:r>
              <a:rPr lang="ru-RU" sz="3200" b="1" dirty="0" smtClean="0">
                <a:solidFill>
                  <a:schemeClr val="bg1"/>
                </a:solidFill>
              </a:rPr>
              <a:t>);</a:t>
            </a:r>
          </a:p>
          <a:p>
            <a:pPr>
              <a:buFont typeface="Wingdings" pitchFamily="2" charset="2"/>
              <a:buChar char="ü"/>
            </a:pPr>
            <a:r>
              <a:rPr lang="ru-RU" sz="3200" b="1" dirty="0" smtClean="0">
                <a:solidFill>
                  <a:srgbClr val="FFFF00"/>
                </a:solidFill>
              </a:rPr>
              <a:t>прохождение </a:t>
            </a:r>
            <a:r>
              <a:rPr lang="ru-RU" sz="3200" b="1" dirty="0">
                <a:solidFill>
                  <a:srgbClr val="FFFF00"/>
                </a:solidFill>
              </a:rPr>
              <a:t>военной службы или альтернативной гражданской </a:t>
            </a:r>
            <a:r>
              <a:rPr lang="ru-RU" sz="3200" b="1" dirty="0" smtClean="0">
                <a:solidFill>
                  <a:srgbClr val="FFFF00"/>
                </a:solidFill>
              </a:rPr>
              <a:t>службы;</a:t>
            </a:r>
          </a:p>
          <a:p>
            <a:pPr>
              <a:buFont typeface="Wingdings" pitchFamily="2" charset="2"/>
              <a:buChar char="ü"/>
            </a:pPr>
            <a:r>
              <a:rPr lang="ru-RU" sz="3200" b="1" dirty="0" smtClean="0">
                <a:solidFill>
                  <a:schemeClr val="bg1"/>
                </a:solidFill>
              </a:rPr>
              <a:t>прохождение </a:t>
            </a:r>
            <a:r>
              <a:rPr lang="ru-RU" sz="3200" b="1" dirty="0">
                <a:solidFill>
                  <a:schemeClr val="bg1"/>
                </a:solidFill>
              </a:rPr>
              <a:t>военных </a:t>
            </a:r>
            <a:r>
              <a:rPr lang="ru-RU" sz="3200" b="1" dirty="0" smtClean="0">
                <a:solidFill>
                  <a:schemeClr val="bg1"/>
                </a:solidFill>
              </a:rPr>
              <a:t>сборов;</a:t>
            </a:r>
          </a:p>
          <a:p>
            <a:pPr>
              <a:buFont typeface="Wingdings" pitchFamily="2" charset="2"/>
              <a:buChar char="ü"/>
            </a:pPr>
            <a:r>
              <a:rPr lang="ru-RU" sz="3200" b="1" dirty="0" smtClean="0">
                <a:solidFill>
                  <a:srgbClr val="FFFF00"/>
                </a:solidFill>
              </a:rPr>
              <a:t>владение </a:t>
            </a:r>
            <a:r>
              <a:rPr lang="ru-RU" sz="3200" b="1" dirty="0">
                <a:solidFill>
                  <a:srgbClr val="FFFF00"/>
                </a:solidFill>
              </a:rPr>
              <a:t>иностранными языками;</a:t>
            </a:r>
          </a:p>
          <a:p>
            <a:pPr>
              <a:buFont typeface="Wingdings" pitchFamily="2" charset="2"/>
              <a:buChar char="ü"/>
            </a:pPr>
            <a:r>
              <a:rPr lang="ru-RU" sz="3200" b="1" dirty="0" smtClean="0">
                <a:solidFill>
                  <a:schemeClr val="bg1"/>
                </a:solidFill>
              </a:rPr>
              <a:t>наличие </a:t>
            </a:r>
            <a:r>
              <a:rPr lang="ru-RU" sz="3200" b="1" dirty="0">
                <a:solidFill>
                  <a:schemeClr val="bg1"/>
                </a:solidFill>
              </a:rPr>
              <a:t>военно-учетных и гражданских специальностей</a:t>
            </a:r>
            <a:r>
              <a:rPr lang="ru-RU" sz="3200" b="1" dirty="0" smtClean="0">
                <a:solidFill>
                  <a:schemeClr val="bg1"/>
                </a:solidFill>
              </a:rPr>
              <a:t>;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86314" y="6858000"/>
            <a:ext cx="1927239" cy="388949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14744" y="6858000"/>
            <a:ext cx="4041775" cy="268271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-285776"/>
            <a:ext cx="822960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57422" y="6858000"/>
            <a:ext cx="828652" cy="317511"/>
          </a:xfrm>
        </p:spPr>
        <p:txBody>
          <a:bodyPr>
            <a:normAutofit fontScale="70000" lnSpcReduction="20000"/>
          </a:bodyPr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71472" y="6858000"/>
            <a:ext cx="1400156" cy="411146"/>
          </a:xfrm>
        </p:spPr>
        <p:txBody>
          <a:bodyPr>
            <a:normAutofit fontScale="92500" lnSpcReduction="10000"/>
          </a:bodyPr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" y="0"/>
            <a:ext cx="9144000" cy="6857999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z="3200" dirty="0" smtClean="0">
                <a:solidFill>
                  <a:schemeClr val="bg1"/>
                </a:solidFill>
              </a:rPr>
              <a:t>наличие </a:t>
            </a:r>
            <a:r>
              <a:rPr lang="ru-RU" sz="3200" dirty="0">
                <a:solidFill>
                  <a:schemeClr val="bg1"/>
                </a:solidFill>
              </a:rPr>
              <a:t>первого спортивного разряда или </a:t>
            </a:r>
            <a:r>
              <a:rPr lang="ru-RU" sz="3200" dirty="0" smtClean="0">
                <a:solidFill>
                  <a:schemeClr val="bg1"/>
                </a:solidFill>
              </a:rPr>
              <a:t>спортивного звания;</a:t>
            </a:r>
          </a:p>
          <a:p>
            <a:pPr>
              <a:buFont typeface="Wingdings" pitchFamily="2" charset="2"/>
              <a:buChar char="ü"/>
            </a:pPr>
            <a:r>
              <a:rPr lang="ru-RU" sz="3200" dirty="0" smtClean="0">
                <a:solidFill>
                  <a:schemeClr val="bg1"/>
                </a:solidFill>
              </a:rPr>
              <a:t>возбуждение </a:t>
            </a:r>
            <a:r>
              <a:rPr lang="ru-RU" sz="3200" dirty="0">
                <a:solidFill>
                  <a:schemeClr val="bg1"/>
                </a:solidFill>
              </a:rPr>
              <a:t>или прекращение в отношении </a:t>
            </a:r>
            <a:r>
              <a:rPr lang="ru-RU" sz="3200" dirty="0" smtClean="0">
                <a:solidFill>
                  <a:schemeClr val="bg1"/>
                </a:solidFill>
              </a:rPr>
              <a:t>гражданина уголовного дела;</a:t>
            </a:r>
          </a:p>
          <a:p>
            <a:pPr>
              <a:buFont typeface="Wingdings" pitchFamily="2" charset="2"/>
              <a:buChar char="ü"/>
            </a:pPr>
            <a:r>
              <a:rPr lang="ru-RU" sz="3200" dirty="0" smtClean="0">
                <a:solidFill>
                  <a:schemeClr val="bg1"/>
                </a:solidFill>
              </a:rPr>
              <a:t>наличие судимости;</a:t>
            </a:r>
          </a:p>
          <a:p>
            <a:pPr>
              <a:buFont typeface="Wingdings" pitchFamily="2" charset="2"/>
              <a:buChar char="ü"/>
            </a:pPr>
            <a:r>
              <a:rPr lang="ru-RU" sz="3200" dirty="0" smtClean="0">
                <a:solidFill>
                  <a:schemeClr val="bg1"/>
                </a:solidFill>
              </a:rPr>
              <a:t>бронирование  </a:t>
            </a:r>
            <a:r>
              <a:rPr lang="ru-RU" sz="3200" dirty="0">
                <a:solidFill>
                  <a:schemeClr val="bg1"/>
                </a:solidFill>
              </a:rPr>
              <a:t>гражданина,  пребывающего  в  запасе,  за органом государственной власти, органом самоуправления или организацией на период мобилизации и в военное время.</a:t>
            </a:r>
          </a:p>
          <a:p>
            <a:pPr>
              <a:buNone/>
            </a:pPr>
            <a:endParaRPr lang="ru-RU" sz="32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</TotalTime>
  <Words>339</Words>
  <Application>Microsoft Office PowerPoint</Application>
  <PresentationFormat>Экран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Тема:</vt:lpstr>
      <vt:lpstr>Воинская обязанность – </vt:lpstr>
      <vt:lpstr>Слайд 3</vt:lpstr>
      <vt:lpstr>Содержание воинской обязанности:</vt:lpstr>
      <vt:lpstr>Организация воинского учета.</vt:lpstr>
      <vt:lpstr>отбывающие наказание в виде лишения свободы; </vt:lpstr>
      <vt:lpstr>В документах воинского учета предусматриваются следующие сведения на каждого военнообязанного: 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САТК</dc:creator>
  <cp:lastModifiedBy>САТК</cp:lastModifiedBy>
  <cp:revision>16</cp:revision>
  <dcterms:created xsi:type="dcterms:W3CDTF">2010-04-20T07:13:59Z</dcterms:created>
  <dcterms:modified xsi:type="dcterms:W3CDTF">2015-04-14T11:29:13Z</dcterms:modified>
</cp:coreProperties>
</file>