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72" r:id="rId7"/>
    <p:sldId id="265" r:id="rId8"/>
    <p:sldId id="266" r:id="rId9"/>
    <p:sldId id="267" r:id="rId10"/>
    <p:sldId id="268" r:id="rId11"/>
    <p:sldId id="263" r:id="rId12"/>
    <p:sldId id="262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7;&#1088;&#1086;&#1092;&#1089;&#1090;&#1072;&#1085;&#1076;&#1072;&#1088;&#1090;&#1087;&#1077;&#1076;&#1072;&#1075;&#1086;&#1075;&#1072;.&#1088;&#1092;/wp-content/uploads/2014/08/%D0%9F%D1%80%D0%B8%D0%BA%D0%B0%D0%B7-%D0%9C%D0%B8%D0%BD%D1%82%D1%80%D1%83%D0%B4%D0%B0-%D0%BE%D0%B1-%D1%83%D1%82%D0%B2%D0%B5%D1%80%D0%B6%D0%B4%D0%B5%D0%BD%D0%B8%D0%B8-%D0%BF%D1%80%D0%BE%D1%84%D1%81%D1%82%D0%B0%D0%BD%D0%B4%D0%B0%D1%80%D1%82%D0%B0-%D0%BF%D0%B5%D0%B4%D0%B0%D0%B3%D0%BE%D0%B3%D0%B0.doc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&#1087;&#1088;&#1086;&#1092;&#1089;&#1090;&#1072;&#1085;&#1076;&#1072;&#1088;&#1090;&#1087;&#1077;&#1076;&#1072;&#1075;&#1086;&#1075;&#1072;.&#1088;&#1092;/wp-content/uploads/2014/07/%D0%9F%D0%A1_%D0%9F%D0%B5%D0%B4%D0%B0%D0%B3%D0%BE%D0%B3.doc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ез рубрики | Краевое государственное автономное профессиональное  образовательное учрежд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177" y="5286524"/>
            <a:ext cx="2040161" cy="157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истанционное обучени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85"/>
          <a:stretch/>
        </p:blipFill>
        <p:spPr bwMode="auto">
          <a:xfrm>
            <a:off x="2120827" y="154043"/>
            <a:ext cx="4949399" cy="243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17324" y="2852936"/>
            <a:ext cx="6624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Дополнительная профессиональная программа повышения квалификации «Технология организации проектной и исследовательской деятельности обучающихся в начальной школе»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(с учетом стандартов Ворлдскиллс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по компетенции «Преподавание в младших классах»)</a:t>
            </a:r>
          </a:p>
        </p:txBody>
      </p:sp>
    </p:spTree>
    <p:extLst>
      <p:ext uri="{BB962C8B-B14F-4D97-AF65-F5344CB8AC3E}">
        <p14:creationId xmlns:p14="http://schemas.microsoft.com/office/powerpoint/2010/main" val="264825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1"/>
            <a:ext cx="9144000" cy="657787"/>
            <a:chOff x="0" y="-1"/>
            <a:chExt cx="9144000" cy="65778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-1"/>
              <a:ext cx="9144000" cy="657787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Picture 2" descr="Без рубрики | Краевое государственное автономное профессиональное  образовательное учрежд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3" y="20323"/>
              <a:ext cx="827583" cy="63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971600" y="-1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Модуль </a:t>
            </a:r>
            <a:r>
              <a:rPr lang="ru-RU" b="1" dirty="0">
                <a:solidFill>
                  <a:schemeClr val="bg1"/>
                </a:solidFill>
              </a:rPr>
              <a:t>2. Культура безопасного труда. Требования охраны труда и техники безопасности</a:t>
            </a:r>
          </a:p>
        </p:txBody>
      </p:sp>
      <p:sp>
        <p:nvSpPr>
          <p:cNvPr id="7" name="AutoShape 2" descr="ЛабДиск MINI Мобильная естественно-научная лаборатория.(биол.,  физ,хим,естеств.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ЛабДиск MINI Мобильная естественно-научная лаборатория.(биол.,  физ,хим,естеств.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4" name="Picture 6" descr="ЛабДиск MINI Мобильная естественно-научная лаборатория.(биол.,  физ,хим,естеств.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04049"/>
            <a:ext cx="3312368" cy="16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7128" y="657786"/>
            <a:ext cx="8783761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/>
              <a:t>Руки должны быть чистыми и сухими, т.к. величина проходящего тока зависит от состояния кожи, а также площади соприкосновения с токоведущими частями - грязь и влага ее увеличивают. </a:t>
            </a:r>
          </a:p>
          <a:p>
            <a:pPr algn="just"/>
            <a:r>
              <a:rPr lang="ru-RU" sz="1700" dirty="0"/>
              <a:t>В случае обнаружения неисправности отключите питание устройства от сети 220 В. Для полной уверенности в этом случае лучше вытащить сетевую вилку из розетки. </a:t>
            </a:r>
            <a:endParaRPr lang="ru-RU" sz="1700" dirty="0" smtClean="0"/>
          </a:p>
          <a:p>
            <a:pPr algn="just"/>
            <a:r>
              <a:rPr lang="ru-RU" sz="1700" dirty="0" smtClean="0"/>
              <a:t>Не </a:t>
            </a:r>
            <a:r>
              <a:rPr lang="ru-RU" sz="1700" dirty="0"/>
              <a:t>следует забывать, что после отключения питания конденсаторы в устройстве могут еще долгое время сохранять заряд. Прикоснувшись к выводам такого конденсатора рукой, можно получить удар током. </a:t>
            </a:r>
          </a:p>
          <a:p>
            <a:pPr algn="just"/>
            <a:r>
              <a:rPr lang="ru-RU" sz="1700" dirty="0"/>
              <a:t>При первоначальном включении устройства следует соблюдать </a:t>
            </a:r>
            <a:endParaRPr lang="ru-RU" sz="1700" dirty="0" smtClean="0"/>
          </a:p>
          <a:p>
            <a:pPr algn="just"/>
            <a:r>
              <a:rPr lang="ru-RU" sz="1700" dirty="0" smtClean="0"/>
              <a:t>осторожность</a:t>
            </a:r>
            <a:r>
              <a:rPr lang="ru-RU" sz="1700" dirty="0"/>
              <a:t>. </a:t>
            </a:r>
            <a:r>
              <a:rPr lang="ru-RU" sz="1700" dirty="0" smtClean="0"/>
              <a:t>Не </a:t>
            </a:r>
            <a:r>
              <a:rPr lang="ru-RU" sz="1700" dirty="0"/>
              <a:t>рекомендуется оставлять без присмотра </a:t>
            </a:r>
            <a:r>
              <a:rPr lang="ru-RU" sz="1700" dirty="0" smtClean="0"/>
              <a:t>включенные </a:t>
            </a:r>
            <a:r>
              <a:rPr lang="ru-RU" sz="1700" dirty="0"/>
              <a:t>и еще не настроенные устройства - это может вызвать пожар. </a:t>
            </a:r>
          </a:p>
          <a:p>
            <a:pPr algn="just"/>
            <a:r>
              <a:rPr lang="ru-RU" sz="1700" dirty="0"/>
              <a:t>Запрещено использовать прибор с поврежденными соединительными проводами или контактными наконечниками. Сами соединительные провода должны иметь надежную изоляцию. </a:t>
            </a:r>
          </a:p>
          <a:p>
            <a:pPr algn="just"/>
            <a:r>
              <a:rPr lang="ru-RU" sz="1700" dirty="0"/>
              <a:t>Все переключения режимов следует проводить до его подключения. </a:t>
            </a:r>
          </a:p>
          <a:p>
            <a:pPr algn="just"/>
            <a:r>
              <a:rPr lang="ru-RU" sz="1700" dirty="0"/>
              <a:t>Все подключения прибора к проверяемой схеме проводить при полностью </a:t>
            </a:r>
            <a:endParaRPr lang="ru-RU" sz="1700" dirty="0" smtClean="0"/>
          </a:p>
          <a:p>
            <a:pPr algn="just"/>
            <a:r>
              <a:rPr lang="ru-RU" sz="1700" dirty="0" smtClean="0"/>
              <a:t>отключенной </a:t>
            </a:r>
            <a:r>
              <a:rPr lang="ru-RU" sz="1700" dirty="0"/>
              <a:t>радиоаппаратуре. </a:t>
            </a:r>
          </a:p>
          <a:p>
            <a:pPr algn="just"/>
            <a:r>
              <a:rPr lang="ru-RU" sz="1700" dirty="0"/>
              <a:t>При проведении работ не спешите, иначе это приводит </a:t>
            </a:r>
            <a:endParaRPr lang="ru-RU" sz="1700" dirty="0" smtClean="0"/>
          </a:p>
          <a:p>
            <a:pPr algn="just"/>
            <a:r>
              <a:rPr lang="ru-RU" sz="1700" dirty="0" smtClean="0"/>
              <a:t>(</a:t>
            </a:r>
            <a:r>
              <a:rPr lang="ru-RU" sz="1700" dirty="0"/>
              <a:t>в лучшем случае) только к повреждениям прибора.</a:t>
            </a:r>
          </a:p>
        </p:txBody>
      </p:sp>
      <p:sp>
        <p:nvSpPr>
          <p:cNvPr id="10" name="AutoShape 8" descr="Купить цифровой микроскоп Levenhuk D70L на официальном сайт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Купить цифровой микроскоп Levenhuk D70L на официальном сайте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Купить цифровой микроскоп Levenhuk D70L на официальном сайте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2" name="Picture 14" descr="https://encrypted-tbn0.gstatic.com/images?q=tbn%3AANd9GcTd43cVpv8UFZwx53NzApy11RZqhN7uQzqLrQjPQqAmLwvllhPyQ5lG1hH1HzKWc96N0YnebwQ&amp;usqp=CA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9" r="16326"/>
          <a:stretch/>
        </p:blipFill>
        <p:spPr bwMode="auto">
          <a:xfrm>
            <a:off x="7746905" y="4178905"/>
            <a:ext cx="1274618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66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1"/>
            <a:ext cx="9144000" cy="657787"/>
            <a:chOff x="0" y="-1"/>
            <a:chExt cx="9144000" cy="65778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-1"/>
              <a:ext cx="9144000" cy="657787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Picture 2" descr="Без рубрики | Краевое государственное автономное профессиональное  образовательное учрежд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3" y="20323"/>
              <a:ext cx="827583" cy="63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971600" y="-1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Модуль </a:t>
            </a:r>
            <a:r>
              <a:rPr lang="ru-RU" b="1" dirty="0">
                <a:solidFill>
                  <a:schemeClr val="bg1"/>
                </a:solidFill>
              </a:rPr>
              <a:t>2. Культура безопасного труда. Требования охраны труда и техники безопасности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821241" cy="440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49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1"/>
            <a:ext cx="9144000" cy="657787"/>
            <a:chOff x="0" y="-1"/>
            <a:chExt cx="9144000" cy="65778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-1"/>
              <a:ext cx="9144000" cy="657787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Picture 2" descr="Без рубрики | Краевое государственное автономное профессиональное  образовательное учрежд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3" y="20323"/>
              <a:ext cx="827583" cy="63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971600" y="-1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Модуль </a:t>
            </a:r>
            <a:r>
              <a:rPr lang="ru-RU" b="1" dirty="0">
                <a:solidFill>
                  <a:schemeClr val="bg1"/>
                </a:solidFill>
              </a:rPr>
              <a:t>2. Культура безопасного труда. Требования охраны труда и техники безопасности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352550"/>
            <a:ext cx="552450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49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1"/>
            <a:ext cx="9144000" cy="657787"/>
            <a:chOff x="0" y="-1"/>
            <a:chExt cx="9144000" cy="65778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-1"/>
              <a:ext cx="9144000" cy="657787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Picture 2" descr="Без рубрики | Краевое государственное автономное профессиональное  образовательное учрежд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3" y="20323"/>
              <a:ext cx="827583" cy="63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971600" y="-1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Модуль </a:t>
            </a:r>
            <a:r>
              <a:rPr lang="ru-RU" b="1" dirty="0">
                <a:solidFill>
                  <a:schemeClr val="bg1"/>
                </a:solidFill>
              </a:rPr>
              <a:t>2. Культура безопасного труда. Требования охраны труда и техники безопасности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7788"/>
            <a:ext cx="7343775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28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1"/>
            <a:ext cx="9144000" cy="657787"/>
            <a:chOff x="0" y="-1"/>
            <a:chExt cx="9144000" cy="65778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-1"/>
              <a:ext cx="9144000" cy="657787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Picture 2" descr="Без рубрики | Краевое государственное автономное профессиональное  образовательное учрежд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3" y="20323"/>
              <a:ext cx="827583" cy="63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971600" y="-1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Модуль 1. Стандарты Ворлдскиллс и спецификация Стандартов Ворлдскиллс компетенции  «Преподавание в младших классах»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369608"/>
              </p:ext>
            </p:extLst>
          </p:nvPr>
        </p:nvGraphicFramePr>
        <p:xfrm>
          <a:off x="673224" y="1412776"/>
          <a:ext cx="8229600" cy="2442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3003"/>
                <a:gridCol w="6316597"/>
              </a:tblGrid>
              <a:tr h="610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ПМ.01</a:t>
                      </a:r>
                      <a:endParaRPr lang="ru-RU" sz="3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6572" marR="5657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Преподавание по программам начального общего образования</a:t>
                      </a:r>
                      <a:endParaRPr lang="ru-RU" sz="3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6572" marR="56572" marT="0" marB="0" anchor="ctr"/>
                </a:tc>
              </a:tr>
              <a:tr h="610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j-lt"/>
                          <a:ea typeface="Times New Roman"/>
                        </a:rPr>
                        <a:t>ПМ.02</a:t>
                      </a:r>
                      <a:endParaRPr lang="ru-RU" sz="3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j-lt"/>
                          <a:ea typeface="Times New Roman"/>
                        </a:rPr>
                        <a:t>Организация внеурочной деятельности и общения младших школьников</a:t>
                      </a:r>
                      <a:endParaRPr lang="ru-RU" sz="3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0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j-lt"/>
                          <a:ea typeface="Times New Roman"/>
                        </a:rPr>
                        <a:t>ПМ.03</a:t>
                      </a:r>
                      <a:endParaRPr lang="ru-RU" sz="3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j-lt"/>
                          <a:ea typeface="Times New Roman"/>
                        </a:rPr>
                        <a:t>Классное руководство</a:t>
                      </a:r>
                      <a:endParaRPr lang="ru-RU" sz="3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0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j-lt"/>
                          <a:ea typeface="Times New Roman"/>
                        </a:rPr>
                        <a:t>ПМ.04</a:t>
                      </a:r>
                      <a:endParaRPr lang="ru-RU" sz="3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j-lt"/>
                          <a:ea typeface="Times New Roman"/>
                        </a:rPr>
                        <a:t>Методическое обеспечение образовательного процесса</a:t>
                      </a:r>
                      <a:endParaRPr lang="ru-RU" sz="3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91680" y="83671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ФГОС специальности Преподавание в начальных классах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6918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1"/>
            <a:ext cx="9144000" cy="657787"/>
            <a:chOff x="0" y="-1"/>
            <a:chExt cx="9144000" cy="65778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-1"/>
              <a:ext cx="9144000" cy="657787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Picture 2" descr="Без рубрики | Краевое государственное автономное профессиональное  образовательное учрежд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3" y="20323"/>
              <a:ext cx="827583" cy="63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971600" y="-1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Модуль 1. Стандарты Ворлдскиллс и спецификация Стандартов Ворлдскиллс компетенции  «Преподавание в младших классах»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10067"/>
              </p:ext>
            </p:extLst>
          </p:nvPr>
        </p:nvGraphicFramePr>
        <p:xfrm>
          <a:off x="575556" y="2314040"/>
          <a:ext cx="8229599" cy="406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2190"/>
                <a:gridCol w="716062"/>
                <a:gridCol w="5961347"/>
              </a:tblGrid>
              <a:tr h="610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Обобщенные трудовые функции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6572" marR="565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6572" marR="5657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</a:rPr>
                        <a:t>Педагогическая деятельность по проектированию и реализации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</a:rPr>
                        <a:t>  образовательного процесса в образовательных организациях  дошкольного, начального общего, основного общего, среднего общего образования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14300" marR="114300" marT="0" marB="0"/>
                </a:tc>
              </a:tr>
              <a:tr h="610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Трудовые функции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</a:rPr>
                        <a:t>A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</a:rPr>
                        <a:t>/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</a:rPr>
                        <a:t>01.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</a:rPr>
                        <a:t>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Общепедагогическая функция. Обучение</a:t>
                      </a:r>
                    </a:p>
                  </a:txBody>
                  <a:tcPr marL="68580" marR="68580" marT="0" marB="0"/>
                </a:tc>
              </a:tr>
              <a:tr h="610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Трудовые функции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</a:rPr>
                        <a:t>A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</a:rPr>
                        <a:t>/02.6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Воспитательная деятельность </a:t>
                      </a:r>
                    </a:p>
                  </a:txBody>
                  <a:tcPr marL="68580" marR="68580" marT="0" marB="0"/>
                </a:tc>
              </a:tr>
              <a:tr h="610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Трудовые функции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</a:rPr>
                        <a:t>A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</a:rPr>
                        <a:t>/03.6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Развивающая деятельность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610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Times New Roman"/>
                        </a:rPr>
                        <a:t>Обобщенные трудовые функции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В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</a:rPr>
                        <a:t>Педагогическая деятельность по проектированию и реализации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</a:rPr>
                        <a:t>программ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начального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общегообразования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14300" marR="114300" marT="0" marB="0"/>
                </a:tc>
              </a:tr>
              <a:tr h="610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Трудовые функции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Педагогическая деятельность по реализации программ начального общего образования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89728" y="764704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Приказ </a:t>
            </a:r>
            <a:r>
              <a:rPr lang="ru-RU" dirty="0"/>
              <a:t>Министерства труда и социальной защиты Российской Федерации «Об утверждении профессионального стандарта «Педагог (педагогическая деятельность в сфере дошкольного, начального общего, основного общего, среднего общего образования) (воспитатель, учитель)»от «18» октября 2013 г. № 544н  (</a:t>
            </a:r>
            <a:r>
              <a:rPr lang="ru-RU" b="1" dirty="0">
                <a:hlinkClick r:id="rId3"/>
              </a:rPr>
              <a:t>Приказ</a:t>
            </a:r>
            <a:r>
              <a:rPr lang="ru-RU" b="1" dirty="0"/>
              <a:t>, </a:t>
            </a:r>
            <a:r>
              <a:rPr lang="ru-RU" b="1" dirty="0">
                <a:hlinkClick r:id="rId4"/>
              </a:rPr>
              <a:t>ПРОФЕССИОНАЛЬНЫЙ СТАНДАРТ ПЕДАГОГА </a:t>
            </a:r>
            <a:r>
              <a:rPr lang="ru-RU" b="1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00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1"/>
            <a:ext cx="9144000" cy="657787"/>
            <a:chOff x="0" y="-1"/>
            <a:chExt cx="9144000" cy="65778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-1"/>
              <a:ext cx="9144000" cy="657787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Picture 2" descr="Без рубрики | Краевое государственное автономное профессиональное  образовательное учрежд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3" y="20323"/>
              <a:ext cx="827583" cy="63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971600" y="-1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Модуль 1. Стандарты Ворлдскиллс и спецификация Стандартов Ворлдскиллс компетенции  «Преподавание в младших классах»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1333027"/>
            <a:ext cx="6183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Разделы </a:t>
            </a:r>
            <a:r>
              <a:rPr lang="ru-RU" b="1" dirty="0"/>
              <a:t>спецификации стандарта </a:t>
            </a:r>
            <a:r>
              <a:rPr lang="en-US" b="1" dirty="0" smtClean="0"/>
              <a:t>WorldSkills (WSSS) </a:t>
            </a:r>
            <a:r>
              <a:rPr lang="ru-RU" b="1" dirty="0" smtClean="0"/>
              <a:t>по </a:t>
            </a:r>
            <a:r>
              <a:rPr lang="ru-RU" b="1" dirty="0"/>
              <a:t>компетенции «Преподавание в младших классах»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36205"/>
              </p:ext>
            </p:extLst>
          </p:nvPr>
        </p:nvGraphicFramePr>
        <p:xfrm>
          <a:off x="1174911" y="2276872"/>
          <a:ext cx="7073081" cy="28940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4841"/>
                <a:gridCol w="5908240"/>
              </a:tblGrid>
              <a:tr h="350327">
                <a:tc>
                  <a:txBody>
                    <a:bodyPr/>
                    <a:lstStyle/>
                    <a:p>
                      <a:pPr marL="1588" indent="-1588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400" dirty="0">
                          <a:effectLst/>
                        </a:rPr>
                        <a:t>№ раздела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54038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раздела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429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Общекультурное развитие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324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Культура безопасного </a:t>
                      </a:r>
                      <a:r>
                        <a:rPr lang="ru-RU" sz="1600" dirty="0" smtClean="0">
                          <a:effectLst/>
                        </a:rPr>
                        <a:t>труда. </a:t>
                      </a:r>
                      <a:r>
                        <a:rPr lang="ru-RU" sz="1600" dirty="0">
                          <a:effectLst/>
                        </a:rPr>
                        <a:t>Организация рабочего пространства и рабочего процесса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429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Общепрофессиональное развитие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324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Взаимодействие с родителями и сотрудниками образовательного учреждения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429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Саморазвитие и самообразование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429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Методическое обеспечение образовательного процесса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84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1"/>
            <a:ext cx="9144000" cy="657787"/>
            <a:chOff x="0" y="-1"/>
            <a:chExt cx="9144000" cy="65778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-1"/>
              <a:ext cx="9144000" cy="657787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Picture 2" descr="Без рубрики | Краевое государственное автономное профессиональное  образовательное учрежд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3" y="20323"/>
              <a:ext cx="827583" cy="63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971600" y="-1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Модуль </a:t>
            </a:r>
            <a:r>
              <a:rPr lang="ru-RU" b="1" dirty="0">
                <a:solidFill>
                  <a:schemeClr val="bg1"/>
                </a:solidFill>
              </a:rPr>
              <a:t>2. Культура безопасного труда. Требования охраны труда и техники безопасности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5022533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2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1"/>
            <a:ext cx="9144000" cy="657787"/>
            <a:chOff x="0" y="-1"/>
            <a:chExt cx="9144000" cy="65778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-1"/>
              <a:ext cx="9144000" cy="657787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Picture 2" descr="Без рубрики | Краевое государственное автономное профессиональное  образовательное учрежд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3" y="20323"/>
              <a:ext cx="827583" cy="63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971600" y="-1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Модуль </a:t>
            </a:r>
            <a:r>
              <a:rPr lang="ru-RU" b="1" dirty="0">
                <a:solidFill>
                  <a:schemeClr val="bg1"/>
                </a:solidFill>
              </a:rPr>
              <a:t>2. Культура безопасного труда. Требования охраны труда и техники безопасности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64704"/>
            <a:ext cx="52197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1977808" y="2564904"/>
            <a:ext cx="5624013" cy="4104456"/>
            <a:chOff x="1475656" y="1448297"/>
            <a:chExt cx="6028327" cy="4847926"/>
          </a:xfrm>
        </p:grpSpPr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1448297"/>
              <a:ext cx="6028327" cy="3132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7576" y="4228154"/>
              <a:ext cx="6014040" cy="2068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626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1"/>
            <a:ext cx="9144000" cy="657787"/>
            <a:chOff x="0" y="-1"/>
            <a:chExt cx="9144000" cy="65778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-1"/>
              <a:ext cx="9144000" cy="657787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Picture 2" descr="Без рубрики | Краевое государственное автономное профессиональное  образовательное учрежд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3" y="20323"/>
              <a:ext cx="827583" cy="63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971600" y="-1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Модуль </a:t>
            </a:r>
            <a:r>
              <a:rPr lang="ru-RU" b="1" dirty="0">
                <a:solidFill>
                  <a:schemeClr val="bg1"/>
                </a:solidFill>
              </a:rPr>
              <a:t>2. Культура безопасного труда. Требования охраны труда и техники безопасности</a:t>
            </a:r>
          </a:p>
        </p:txBody>
      </p:sp>
      <p:sp>
        <p:nvSpPr>
          <p:cNvPr id="6" name="AutoShape 2" descr="Собираем офисный/домашний компьютер за 20 000 руб.: какие комплектующие  выбрать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Собираем офисный/домашний компьютер за 20 000 руб.: какие комплектующие  выбрать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Собираем офисный/домашний компьютер за 20 000 руб.: какие комплектующие  выбрать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Собираем офисный/домашний компьютер за 20 000 руб.: какие комплектующие  выбрать?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Собираем офисный/домашний компьютер за 20 000 руб.: какие комплектующие  выбрать?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Собираем офисный/домашний компьютер за 20 000 руб.: какие комплектующие  выбрать?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50" name="Picture 14" descr="Сколько стоит самый дешевый домашний компьютер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16106"/>
          <a:stretch/>
        </p:blipFill>
        <p:spPr bwMode="auto">
          <a:xfrm>
            <a:off x="307339" y="1070287"/>
            <a:ext cx="2751857" cy="196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059196" y="1196752"/>
            <a:ext cx="55452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Не включать оборудование в неисправную розетку, во время работы следить, нагревается ли вилка, не нарушена ли целостность электрошнура.</a:t>
            </a:r>
          </a:p>
          <a:p>
            <a:pPr algn="just"/>
            <a:r>
              <a:rPr lang="ru-RU" dirty="0"/>
              <a:t>Избегать частого включения и выключения компьютера без необходимости.</a:t>
            </a:r>
          </a:p>
          <a:p>
            <a:pPr algn="just"/>
            <a:r>
              <a:rPr lang="ru-RU" dirty="0"/>
              <a:t>Не прикасаться к экрану и тыльной стороне блоков компьютера.</a:t>
            </a:r>
          </a:p>
          <a:p>
            <a:pPr algn="just"/>
            <a:r>
              <a:rPr lang="ru-RU" dirty="0"/>
              <a:t>Не трогать разъемы соединительных кабелей.</a:t>
            </a:r>
          </a:p>
          <a:p>
            <a:pPr algn="just"/>
            <a:r>
              <a:rPr lang="ru-RU" dirty="0"/>
              <a:t>Не приступать к работе с влажными руками.</a:t>
            </a:r>
          </a:p>
          <a:p>
            <a:pPr algn="just"/>
            <a:r>
              <a:rPr lang="ru-RU" dirty="0"/>
              <a:t>Избегать попадания брызг воды на </a:t>
            </a:r>
            <a:r>
              <a:rPr lang="ru-RU" dirty="0" smtClean="0"/>
              <a:t>монитор; </a:t>
            </a:r>
            <a:r>
              <a:rPr lang="ru-RU" dirty="0"/>
              <a:t>исключить попадания жидкости на чувствительные электронные компоненты во избежание их повреждения.</a:t>
            </a:r>
          </a:p>
          <a:p>
            <a:pPr algn="just"/>
            <a:r>
              <a:rPr lang="ru-RU" dirty="0"/>
              <a:t>Не класть предметы на оборудование и дисплей.</a:t>
            </a:r>
          </a:p>
          <a:p>
            <a:pPr algn="just"/>
            <a:r>
              <a:rPr lang="ru-RU" dirty="0"/>
              <a:t>Не давить и не стучать по </a:t>
            </a:r>
            <a:r>
              <a:rPr lang="ru-RU" dirty="0" smtClean="0"/>
              <a:t>монитору</a:t>
            </a:r>
            <a:endParaRPr lang="ru-RU" dirty="0"/>
          </a:p>
        </p:txBody>
      </p:sp>
      <p:pic>
        <p:nvPicPr>
          <p:cNvPr id="14352" name="Picture 16" descr="https://encrypted-tbn0.gstatic.com/images?q=tbn%3AANd9GcQAjv2ie5OMAoV6Pa7PlQ6BFn1jT0QkPIFaOWwzrYk6bzxQGByLb2A-f4eXyiIk406mfR5_pIBl&amp;usqp=C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05" y="3717032"/>
            <a:ext cx="18669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00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1"/>
            <a:ext cx="9144000" cy="657787"/>
            <a:chOff x="0" y="-1"/>
            <a:chExt cx="9144000" cy="65778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-1"/>
              <a:ext cx="9144000" cy="657787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Picture 2" descr="Без рубрики | Краевое государственное автономное профессиональное  образовательное учрежд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3" y="20323"/>
              <a:ext cx="827583" cy="63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971600" y="-1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Модуль </a:t>
            </a:r>
            <a:r>
              <a:rPr lang="ru-RU" b="1" dirty="0">
                <a:solidFill>
                  <a:schemeClr val="bg1"/>
                </a:solidFill>
              </a:rPr>
              <a:t>2. Культура безопасного труда. Требования охраны труда и техники безопасности</a:t>
            </a:r>
          </a:p>
        </p:txBody>
      </p:sp>
      <p:pic>
        <p:nvPicPr>
          <p:cNvPr id="16386" name="Picture 2" descr="Интерактивная доска «EliteBoard» WR-84A10 купить от официального  представителя – Educ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955" y="4039326"/>
            <a:ext cx="2438651" cy="281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6856" y="908720"/>
            <a:ext cx="81275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Убедитесь, что кабели, идущие по полу к изделию, надлежащим образом помечены и связаны так, чтобы за них нельзя было зацепиться.</a:t>
            </a:r>
          </a:p>
          <a:p>
            <a:pPr algn="just"/>
            <a:r>
              <a:rPr lang="ru-RU" dirty="0"/>
              <a:t>• Для предотвращения возгорания и поражения электрическим током оборудование от влаги.</a:t>
            </a:r>
          </a:p>
          <a:p>
            <a:pPr algn="just"/>
            <a:r>
              <a:rPr lang="ru-RU" dirty="0"/>
              <a:t>• Не смотрите (и не разрешайте детям смотреть) прямо на луч проектора.</a:t>
            </a:r>
          </a:p>
          <a:p>
            <a:pPr algn="just"/>
            <a:r>
              <a:rPr lang="ru-RU" dirty="0"/>
              <a:t>• Не прикасайтесь и не разрешайте детям прикасаться к проектору, так как он сильно нагревается во время работы.</a:t>
            </a:r>
          </a:p>
          <a:p>
            <a:pPr algn="just"/>
            <a:r>
              <a:rPr lang="ru-RU" dirty="0"/>
              <a:t>• Если оборудование расположено слишком высоко, не пытайтесь дотянуться до его поверхности, встав на стул (и не позволяйте детям делать этого). Вместо этого воспользуйтесь регулируемой по высоте напольной стойкой.</a:t>
            </a:r>
          </a:p>
          <a:p>
            <a:pPr algn="just"/>
            <a:r>
              <a:rPr lang="ru-RU" dirty="0"/>
              <a:t>• Не взбирайтесь на интерактивную доску, установленную на стене или напольной стойке. </a:t>
            </a:r>
          </a:p>
          <a:p>
            <a:pPr algn="just"/>
            <a:r>
              <a:rPr lang="ru-RU" dirty="0"/>
              <a:t>Не приступать к работе с влажными руками.</a:t>
            </a:r>
          </a:p>
          <a:p>
            <a:pPr algn="just"/>
            <a:r>
              <a:rPr lang="ru-RU" dirty="0"/>
              <a:t>Избегать попадания брызг воды на составные части </a:t>
            </a:r>
            <a:endParaRPr lang="ru-RU" dirty="0" smtClean="0"/>
          </a:p>
          <a:p>
            <a:pPr algn="just"/>
            <a:r>
              <a:rPr lang="ru-RU" dirty="0" smtClean="0"/>
              <a:t>интерактивной </a:t>
            </a:r>
            <a:r>
              <a:rPr lang="ru-RU" dirty="0"/>
              <a:t>доски</a:t>
            </a:r>
            <a:r>
              <a:rPr lang="ru-RU" dirty="0" smtClean="0"/>
              <a:t>, </a:t>
            </a:r>
            <a:r>
              <a:rPr lang="ru-RU" dirty="0"/>
              <a:t>исключить попадания жидкости на </a:t>
            </a:r>
            <a:endParaRPr lang="ru-RU" dirty="0" smtClean="0"/>
          </a:p>
          <a:p>
            <a:pPr algn="just"/>
            <a:r>
              <a:rPr lang="ru-RU" dirty="0" smtClean="0"/>
              <a:t>чувствительные </a:t>
            </a:r>
            <a:r>
              <a:rPr lang="ru-RU" dirty="0"/>
              <a:t>электронные компоненты во </a:t>
            </a:r>
            <a:r>
              <a:rPr lang="ru-RU" dirty="0" smtClean="0"/>
              <a:t>избежание</a:t>
            </a:r>
          </a:p>
          <a:p>
            <a:pPr algn="just"/>
            <a:r>
              <a:rPr lang="ru-RU" dirty="0" smtClean="0"/>
              <a:t>их </a:t>
            </a:r>
            <a:r>
              <a:rPr lang="ru-RU" dirty="0"/>
              <a:t>повреждения.</a:t>
            </a:r>
          </a:p>
          <a:p>
            <a:pPr algn="just"/>
            <a:r>
              <a:rPr lang="ru-RU" dirty="0"/>
              <a:t>Не класть предметы на оборудование и дисплей.</a:t>
            </a:r>
          </a:p>
          <a:p>
            <a:pPr algn="just"/>
            <a:r>
              <a:rPr lang="ru-RU" dirty="0"/>
              <a:t>Не давить и не стучать по интерактивной </a:t>
            </a:r>
            <a:r>
              <a:rPr lang="ru-RU" dirty="0" smtClean="0"/>
              <a:t>доске, </a:t>
            </a:r>
          </a:p>
          <a:p>
            <a:pPr algn="just"/>
            <a:r>
              <a:rPr lang="ru-RU" dirty="0" smtClean="0"/>
              <a:t>не </a:t>
            </a:r>
            <a:r>
              <a:rPr lang="ru-RU" dirty="0"/>
              <a:t>прислоняться к ней.</a:t>
            </a:r>
          </a:p>
        </p:txBody>
      </p:sp>
    </p:spTree>
    <p:extLst>
      <p:ext uri="{BB962C8B-B14F-4D97-AF65-F5344CB8AC3E}">
        <p14:creationId xmlns:p14="http://schemas.microsoft.com/office/powerpoint/2010/main" val="127072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1"/>
            <a:ext cx="9144000" cy="657787"/>
            <a:chOff x="0" y="-1"/>
            <a:chExt cx="9144000" cy="65778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-1"/>
              <a:ext cx="9144000" cy="657787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Picture 2" descr="Без рубрики | Краевое государственное автономное профессиональное  образовательное учрежд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3" y="20323"/>
              <a:ext cx="827583" cy="63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971600" y="-1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Модуль </a:t>
            </a:r>
            <a:r>
              <a:rPr lang="ru-RU" b="1" dirty="0">
                <a:solidFill>
                  <a:schemeClr val="bg1"/>
                </a:solidFill>
              </a:rPr>
              <a:t>2. Культура безопасного труда. Требования охраны труда и техники безопасности</a:t>
            </a:r>
          </a:p>
        </p:txBody>
      </p:sp>
      <p:pic>
        <p:nvPicPr>
          <p:cNvPr id="15362" name="Picture 2" descr="Интерактивный дисплей 65&quot; SMART SBID-MX265-V2 - AV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62049"/>
            <a:ext cx="3419872" cy="210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657786"/>
            <a:ext cx="87849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Убедитесь, что кабели, идущие по полу к изделию, надлежащим образом помечены и связаны так, чтобы за них нельзя было зацепиться.</a:t>
            </a:r>
          </a:p>
          <a:p>
            <a:r>
              <a:rPr lang="ru-RU" dirty="0"/>
              <a:t>• Для предотвращения возгорания и поражения электрическим током оборудование от влаги.</a:t>
            </a:r>
          </a:p>
          <a:p>
            <a:r>
              <a:rPr lang="ru-RU" dirty="0"/>
              <a:t>•. Не смотрите (и не разрешайте детям смотреть) прямо на луч проектора.</a:t>
            </a:r>
          </a:p>
          <a:p>
            <a:r>
              <a:rPr lang="ru-RU" dirty="0"/>
              <a:t>• Не прикасайтесь и не разрешайте детям прикасаться к проектору, так как он сильно нагревается во время работы.</a:t>
            </a:r>
          </a:p>
          <a:p>
            <a:r>
              <a:rPr lang="ru-RU" dirty="0"/>
              <a:t>• Если оборудование расположено слишком высоко, не пытайтесь дотянуться до его поверхности, встав на стул (и не позволяйте детям делать этого). Вместо этого воспользуйтесь регулируемой по высоте напольной стойкой.</a:t>
            </a:r>
          </a:p>
          <a:p>
            <a:r>
              <a:rPr lang="ru-RU" dirty="0"/>
              <a:t>• Не взбирайтесь на интерактивную доску, установленную на стене или напольной стойке. </a:t>
            </a:r>
          </a:p>
          <a:p>
            <a:r>
              <a:rPr lang="ru-RU" dirty="0"/>
              <a:t>Не приступать к работе с влажными руками.</a:t>
            </a:r>
          </a:p>
          <a:p>
            <a:r>
              <a:rPr lang="ru-RU" dirty="0"/>
              <a:t>Избегать попадания брызг воды на составные части интерактивной доски, монитора; исключить попадания жидкости на чувствительные электронные компоненты во избежание их повреждения.</a:t>
            </a:r>
          </a:p>
          <a:p>
            <a:r>
              <a:rPr lang="ru-RU" dirty="0"/>
              <a:t>Не класть предметы на оборудование и дисплей.</a:t>
            </a:r>
          </a:p>
          <a:p>
            <a:r>
              <a:rPr lang="ru-RU" dirty="0"/>
              <a:t>Не давить и не стучать по интерактивной панели,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прислоняться к ней.</a:t>
            </a:r>
          </a:p>
        </p:txBody>
      </p:sp>
    </p:spTree>
    <p:extLst>
      <p:ext uri="{BB962C8B-B14F-4D97-AF65-F5344CB8AC3E}">
        <p14:creationId xmlns:p14="http://schemas.microsoft.com/office/powerpoint/2010/main" val="282133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967</Words>
  <Application>Microsoft Office PowerPoint</Application>
  <PresentationFormat>Экран (4:3)</PresentationFormat>
  <Paragraphs>103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</dc:creator>
  <cp:lastModifiedBy>Антон</cp:lastModifiedBy>
  <cp:revision>19</cp:revision>
  <dcterms:created xsi:type="dcterms:W3CDTF">2020-10-13T09:29:34Z</dcterms:created>
  <dcterms:modified xsi:type="dcterms:W3CDTF">2020-10-13T14:17:46Z</dcterms:modified>
</cp:coreProperties>
</file>