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0000CC"/>
    <a:srgbClr val="FF99FF"/>
    <a:srgbClr val="FF0066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DDD1-3424-4722-A82C-BDC7DBF43904}" type="datetimeFigureOut">
              <a:rPr lang="ru-RU" smtClean="0"/>
              <a:pPr/>
              <a:t>23.11.2016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754AB-4690-458D-B94D-9BE21344C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57232"/>
          </a:xfrm>
        </p:spPr>
        <p:txBody>
          <a:bodyPr>
            <a:normAutofit/>
          </a:bodyPr>
          <a:lstStyle/>
          <a:p>
            <a:r>
              <a:rPr lang="ru-RU" b="1" u="sng" dirty="0">
                <a:solidFill>
                  <a:srgbClr val="FF0000"/>
                </a:solidFill>
              </a:rPr>
              <a:t>Тема: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643998" cy="5715040"/>
          </a:xfrm>
        </p:spPr>
        <p:txBody>
          <a:bodyPr/>
          <a:lstStyle/>
          <a:p>
            <a:r>
              <a:rPr lang="ru-RU" sz="6000" dirty="0">
                <a:solidFill>
                  <a:schemeClr val="bg1"/>
                </a:solidFill>
                <a:latin typeface="Arial Black" pitchFamily="34" charset="0"/>
              </a:rPr>
              <a:t>Уголовная ответственность военнослужащих за преступления против военной службы.</a:t>
            </a:r>
          </a:p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"/>
            <a:ext cx="9144000" cy="164304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i="1" dirty="0">
                <a:solidFill>
                  <a:srgbClr val="006600"/>
                </a:solidFill>
              </a:rPr>
              <a:t>оскорбление одним военнослужащим другого </a:t>
            </a:r>
            <a:r>
              <a:rPr lang="ru-RU" sz="3600" b="0" dirty="0"/>
              <a:t>во время </a:t>
            </a:r>
            <a:r>
              <a:rPr lang="ru-RU" sz="3600" b="0" dirty="0" smtClean="0"/>
              <a:t>исполнения </a:t>
            </a:r>
            <a:r>
              <a:rPr lang="ru-RU" sz="3600" b="0" dirty="0"/>
              <a:t>обязанностей военной службы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4929198"/>
            <a:ext cx="9144000" cy="428628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1357298"/>
            <a:ext cx="9144000" cy="2143140"/>
          </a:xfrm>
        </p:spPr>
        <p:txBody>
          <a:bodyPr/>
          <a:lstStyle/>
          <a:p>
            <a:r>
              <a:rPr lang="ru-RU" sz="3200" b="0" dirty="0"/>
              <a:t>наказывается </a:t>
            </a:r>
            <a:r>
              <a:rPr lang="ru-RU" sz="3200" b="0" dirty="0" smtClean="0"/>
              <a:t>содержанием </a:t>
            </a:r>
            <a:r>
              <a:rPr lang="ru-RU" sz="3200" b="0" dirty="0"/>
              <a:t>в дисциплинарной воинской части </a:t>
            </a:r>
            <a:r>
              <a:rPr lang="ru-RU" sz="3200" b="0" dirty="0" smtClean="0"/>
              <a:t>до </a:t>
            </a:r>
            <a:r>
              <a:rPr lang="ru-RU" sz="3200" b="0" smtClean="0"/>
              <a:t>6 месяцев;</a:t>
            </a:r>
            <a:endParaRPr lang="ru-RU" sz="3200" b="0" dirty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786453"/>
            <a:ext cx="4041775" cy="339709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421481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200" i="1" dirty="0">
                <a:solidFill>
                  <a:srgbClr val="006600"/>
                </a:solidFill>
              </a:rPr>
              <a:t>самовольное оставление части или места службы</a:t>
            </a:r>
            <a:r>
              <a:rPr lang="ru-RU" sz="3200" i="1" dirty="0"/>
              <a:t>, </a:t>
            </a:r>
            <a:r>
              <a:rPr lang="ru-RU" sz="3200" b="0" dirty="0" smtClean="0"/>
              <a:t>а также неявка </a:t>
            </a:r>
            <a:r>
              <a:rPr lang="ru-RU" sz="3200" b="0" dirty="0"/>
              <a:t>в срок без уважительных причин на службу при </a:t>
            </a:r>
            <a:r>
              <a:rPr lang="ru-RU" sz="3200" b="0" dirty="0" smtClean="0"/>
              <a:t>увольнении </a:t>
            </a:r>
            <a:r>
              <a:rPr lang="ru-RU" sz="3200" b="0" dirty="0"/>
              <a:t>из части, при назначении, переводе, из командировки, отпуска или лечебного учреждения продолжительностью </a:t>
            </a:r>
            <a:r>
              <a:rPr lang="ru-RU" sz="3200" dirty="0" smtClean="0">
                <a:solidFill>
                  <a:srgbClr val="006600"/>
                </a:solidFill>
              </a:rPr>
              <a:t>свыше </a:t>
            </a:r>
            <a:r>
              <a:rPr lang="ru-RU" sz="3200" dirty="0">
                <a:solidFill>
                  <a:srgbClr val="006600"/>
                </a:solidFill>
              </a:rPr>
              <a:t>двух суток, но не более десяти суток, совершенные </a:t>
            </a:r>
            <a:r>
              <a:rPr lang="ru-RU" sz="3200" dirty="0" smtClean="0">
                <a:solidFill>
                  <a:srgbClr val="006600"/>
                </a:solidFill>
              </a:rPr>
              <a:t>военнослужащим</a:t>
            </a:r>
            <a:r>
              <a:rPr lang="ru-RU" sz="3200" dirty="0">
                <a:solidFill>
                  <a:srgbClr val="006600"/>
                </a:solidFill>
              </a:rPr>
              <a:t>, проходящим военную службу по призыву,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34" y="6858000"/>
            <a:ext cx="4040188" cy="196833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4429132"/>
            <a:ext cx="9144000" cy="2000264"/>
          </a:xfrm>
        </p:spPr>
        <p:txBody>
          <a:bodyPr/>
          <a:lstStyle/>
          <a:p>
            <a:r>
              <a:rPr lang="ru-RU" sz="3200" b="0" dirty="0" smtClean="0">
                <a:solidFill>
                  <a:srgbClr val="0000CC"/>
                </a:solidFill>
              </a:rPr>
              <a:t>наказываются </a:t>
            </a:r>
            <a:r>
              <a:rPr lang="ru-RU" sz="3200" b="0" dirty="0">
                <a:solidFill>
                  <a:srgbClr val="0000CC"/>
                </a:solidFill>
              </a:rPr>
              <a:t>арестом на срок до шести месяцев или содержанием в дисциплинарной воинской части на срок до одного года;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6858000"/>
            <a:ext cx="4041775" cy="339709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500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414338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i="1" dirty="0">
                <a:solidFill>
                  <a:srgbClr val="006600"/>
                </a:solidFill>
              </a:rPr>
              <a:t>дезертирство,</a:t>
            </a:r>
            <a:r>
              <a:rPr lang="ru-RU" sz="3200" i="1" dirty="0"/>
              <a:t>  </a:t>
            </a:r>
            <a:r>
              <a:rPr lang="ru-RU" sz="3200" b="0" dirty="0"/>
              <a:t>т. е.   самовольное  оставление  части  или места службы в целях уклонения от прохождения военной службы, а </a:t>
            </a:r>
            <a:r>
              <a:rPr lang="ru-RU" sz="3200" b="0" dirty="0" smtClean="0"/>
              <a:t>также </a:t>
            </a:r>
            <a:r>
              <a:rPr lang="ru-RU" sz="3200" b="0" dirty="0"/>
              <a:t>неявка в тех же целях на службу </a:t>
            </a:r>
            <a:r>
              <a:rPr lang="ru-RU" sz="3200" b="0" dirty="0" smtClean="0">
                <a:solidFill>
                  <a:schemeClr val="bg1"/>
                </a:solidFill>
              </a:rPr>
              <a:t>наказываются</a:t>
            </a:r>
            <a:r>
              <a:rPr lang="ru-RU" sz="3200" b="0" dirty="0" smtClean="0"/>
              <a:t> </a:t>
            </a:r>
            <a:r>
              <a:rPr lang="ru-RU" sz="3200" b="0" dirty="0">
                <a:solidFill>
                  <a:schemeClr val="bg1"/>
                </a:solidFill>
              </a:rPr>
              <a:t>лишением свободы на срок до семи лет</a:t>
            </a:r>
            <a:r>
              <a:rPr lang="ru-RU" sz="3200" b="0" dirty="0"/>
              <a:t>; </a:t>
            </a:r>
            <a:r>
              <a:rPr lang="ru-RU" sz="3200" b="0" dirty="0">
                <a:solidFill>
                  <a:schemeClr val="bg1"/>
                </a:solidFill>
              </a:rPr>
              <a:t>дезертирство с </a:t>
            </a:r>
            <a:r>
              <a:rPr lang="ru-RU" sz="3200" b="0" dirty="0" smtClean="0">
                <a:solidFill>
                  <a:schemeClr val="bg1"/>
                </a:solidFill>
              </a:rPr>
              <a:t>оружием</a:t>
            </a:r>
            <a:r>
              <a:rPr lang="ru-RU" sz="3200" b="0" dirty="0">
                <a:solidFill>
                  <a:schemeClr val="bg1"/>
                </a:solidFill>
              </a:rPr>
              <a:t>,  а </a:t>
            </a:r>
            <a:r>
              <a:rPr lang="ru-RU" sz="3200" b="0" dirty="0" smtClean="0">
                <a:solidFill>
                  <a:schemeClr val="bg1"/>
                </a:solidFill>
              </a:rPr>
              <a:t>также </a:t>
            </a:r>
            <a:r>
              <a:rPr lang="ru-RU" sz="3200" b="0" dirty="0">
                <a:solidFill>
                  <a:schemeClr val="bg1"/>
                </a:solidFill>
              </a:rPr>
              <a:t>дезертирство,  совершенное группой лиц по предварительному сговору или организованной группой,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472" y="6858000"/>
            <a:ext cx="4040188" cy="268270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" y="4357694"/>
            <a:ext cx="9144000" cy="1214446"/>
          </a:xfrm>
        </p:spPr>
        <p:txBody>
          <a:bodyPr/>
          <a:lstStyle/>
          <a:p>
            <a:r>
              <a:rPr lang="ru-RU" sz="3200" b="0" dirty="0" smtClean="0">
                <a:solidFill>
                  <a:srgbClr val="0000CC"/>
                </a:solidFill>
              </a:rPr>
              <a:t>наказываются </a:t>
            </a:r>
            <a:r>
              <a:rPr lang="ru-RU" sz="3200" b="0" dirty="0">
                <a:solidFill>
                  <a:srgbClr val="0000CC"/>
                </a:solidFill>
              </a:rPr>
              <a:t>лишением свободы на срок от трех до десяти лет;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86314" y="6858000"/>
            <a:ext cx="4041775" cy="196832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"/>
            <a:ext cx="9144000" cy="17144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i="1" dirty="0">
                <a:solidFill>
                  <a:srgbClr val="FFFF00"/>
                </a:solidFill>
              </a:rPr>
              <a:t>уклонение от исполнения обязанностей военной службы </a:t>
            </a:r>
            <a:r>
              <a:rPr lang="ru-RU" sz="3200" b="0" i="1" dirty="0" smtClean="0">
                <a:solidFill>
                  <a:schemeClr val="bg1"/>
                </a:solidFill>
              </a:rPr>
              <a:t>путем </a:t>
            </a:r>
            <a:r>
              <a:rPr lang="ru-RU" sz="3200" b="0" i="1" dirty="0">
                <a:solidFill>
                  <a:schemeClr val="bg1"/>
                </a:solidFill>
              </a:rPr>
              <a:t>симулирования болезни или иными способами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5643578"/>
            <a:ext cx="4040188" cy="4825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1785926"/>
            <a:ext cx="9144000" cy="2214578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chemeClr val="bg1"/>
                </a:solidFill>
              </a:rPr>
              <a:t>наказывается </a:t>
            </a:r>
            <a:r>
              <a:rPr lang="ru-RU" sz="3200" b="0" dirty="0" smtClean="0">
                <a:solidFill>
                  <a:schemeClr val="bg1"/>
                </a:solidFill>
              </a:rPr>
              <a:t>арестом </a:t>
            </a:r>
            <a:r>
              <a:rPr lang="ru-RU" sz="3200" b="0" dirty="0">
                <a:solidFill>
                  <a:schemeClr val="bg1"/>
                </a:solidFill>
              </a:rPr>
              <a:t>на срок до шести месяцев, либо содержанием в </a:t>
            </a:r>
            <a:r>
              <a:rPr lang="ru-RU" sz="3200" b="0" dirty="0" smtClean="0">
                <a:solidFill>
                  <a:schemeClr val="bg1"/>
                </a:solidFill>
              </a:rPr>
              <a:t>дисциплинарной </a:t>
            </a:r>
            <a:r>
              <a:rPr lang="ru-RU" sz="3200" b="0" dirty="0">
                <a:solidFill>
                  <a:schemeClr val="bg1"/>
                </a:solidFill>
              </a:rPr>
              <a:t>воинской части на срок до одного года;</a:t>
            </a:r>
          </a:p>
          <a:p>
            <a:endParaRPr lang="ru-RU" sz="3200" b="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6688145"/>
            <a:ext cx="4041775" cy="339709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21431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dirty="0" smtClean="0"/>
              <a:t> </a:t>
            </a:r>
            <a:r>
              <a:rPr lang="ru-RU" sz="3200" i="1" dirty="0">
                <a:solidFill>
                  <a:schemeClr val="bg1"/>
                </a:solidFill>
              </a:rPr>
              <a:t>нарушение уставных правил  караульной  службы</a:t>
            </a:r>
            <a:r>
              <a:rPr lang="ru-RU" sz="3200" i="1" dirty="0"/>
              <a:t> </a:t>
            </a:r>
            <a:r>
              <a:rPr lang="ru-RU" sz="3200" b="0" dirty="0">
                <a:solidFill>
                  <a:schemeClr val="bg1"/>
                </a:solidFill>
              </a:rPr>
              <a:t>лицом, входящим в состав караула (вахты), если это деяние повлекло причинение вреда охраняемым караулом (вахтой) объектам,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5715015"/>
            <a:ext cx="4040188" cy="411147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2143116"/>
            <a:ext cx="9144000" cy="2571768"/>
          </a:xfrm>
        </p:spPr>
        <p:txBody>
          <a:bodyPr/>
          <a:lstStyle/>
          <a:p>
            <a:r>
              <a:rPr lang="ru-RU" sz="3200" dirty="0">
                <a:solidFill>
                  <a:srgbClr val="0000CC"/>
                </a:solidFill>
              </a:rPr>
              <a:t>наказывается </a:t>
            </a:r>
            <a:r>
              <a:rPr lang="ru-RU" sz="3200" dirty="0" smtClean="0">
                <a:solidFill>
                  <a:srgbClr val="0000CC"/>
                </a:solidFill>
              </a:rPr>
              <a:t>арестом </a:t>
            </a:r>
            <a:r>
              <a:rPr lang="ru-RU" sz="3200" dirty="0">
                <a:solidFill>
                  <a:srgbClr val="0000CC"/>
                </a:solidFill>
              </a:rPr>
              <a:t>на срок до шести месяцев, либо </a:t>
            </a:r>
            <a:r>
              <a:rPr lang="ru-RU" sz="3200" dirty="0" smtClean="0">
                <a:solidFill>
                  <a:srgbClr val="0000CC"/>
                </a:solidFill>
              </a:rPr>
              <a:t>содержанием </a:t>
            </a:r>
            <a:r>
              <a:rPr lang="ru-RU" sz="3200" dirty="0">
                <a:solidFill>
                  <a:srgbClr val="0000CC"/>
                </a:solidFill>
              </a:rPr>
              <a:t>в дисциплинарной воинской части на срок до двух лет, либо лишением свободы на срок до двух лет;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929329"/>
            <a:ext cx="4041775" cy="196833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250030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3200" i="1" dirty="0" smtClean="0">
                <a:solidFill>
                  <a:srgbClr val="006600"/>
                </a:solidFill>
              </a:rPr>
              <a:t>нарушение уставных правил несения  внутренней службы и патрулирования в гарнизоне </a:t>
            </a:r>
            <a:r>
              <a:rPr lang="ru-RU" sz="3200" b="0" dirty="0" smtClean="0"/>
              <a:t>лицом</a:t>
            </a:r>
            <a:r>
              <a:rPr lang="ru-RU" sz="3200" b="0" dirty="0"/>
              <a:t>, входящим в суточный </a:t>
            </a:r>
            <a:r>
              <a:rPr lang="ru-RU" sz="3200" b="0" dirty="0" smtClean="0"/>
              <a:t>наряд </a:t>
            </a:r>
            <a:r>
              <a:rPr lang="ru-RU" sz="3200" b="0" dirty="0"/>
              <a:t>части или патруль, если эти деяния повлекли тяжелые </a:t>
            </a:r>
            <a:r>
              <a:rPr lang="ru-RU" sz="3200" b="0" dirty="0" smtClean="0"/>
              <a:t>последствия</a:t>
            </a:r>
            <a:endParaRPr lang="ru-RU" sz="3200" b="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5500701"/>
            <a:ext cx="4040188" cy="62546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2428868"/>
            <a:ext cx="9144000" cy="2071702"/>
          </a:xfrm>
        </p:spPr>
        <p:txBody>
          <a:bodyPr/>
          <a:lstStyle/>
          <a:p>
            <a:r>
              <a:rPr lang="ru-RU" sz="3200" b="0" dirty="0">
                <a:solidFill>
                  <a:srgbClr val="0000CC"/>
                </a:solidFill>
              </a:rPr>
              <a:t>наказывается </a:t>
            </a:r>
            <a:r>
              <a:rPr lang="ru-RU" sz="3200" b="0" dirty="0" smtClean="0">
                <a:solidFill>
                  <a:srgbClr val="0000CC"/>
                </a:solidFill>
              </a:rPr>
              <a:t>арестом </a:t>
            </a:r>
            <a:r>
              <a:rPr lang="ru-RU" sz="3200" b="0" dirty="0">
                <a:solidFill>
                  <a:srgbClr val="0000CC"/>
                </a:solidFill>
              </a:rPr>
              <a:t>на срок до шести месяцев, либо содержанием в дисциплинарной воинской части на срок до двух лет;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786453"/>
            <a:ext cx="4041775" cy="339709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"/>
            <a:ext cx="9144000" cy="85723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i="1" dirty="0" smtClean="0">
                <a:solidFill>
                  <a:srgbClr val="006600"/>
                </a:solidFill>
              </a:rPr>
              <a:t>утрата </a:t>
            </a:r>
            <a:r>
              <a:rPr lang="ru-RU" sz="3200" i="1" dirty="0">
                <a:solidFill>
                  <a:srgbClr val="006600"/>
                </a:solidFill>
              </a:rPr>
              <a:t>военного имущества</a:t>
            </a:r>
            <a:endParaRPr lang="ru-RU" sz="3200" dirty="0">
              <a:solidFill>
                <a:srgbClr val="0066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000108"/>
            <a:ext cx="9144000" cy="3571900"/>
          </a:xfrm>
        </p:spPr>
        <p:txBody>
          <a:bodyPr/>
          <a:lstStyle/>
          <a:p>
            <a:pPr>
              <a:buNone/>
            </a:pPr>
            <a:r>
              <a:rPr lang="ru-RU" sz="3200" dirty="0"/>
              <a:t>наказывается </a:t>
            </a:r>
            <a:r>
              <a:rPr lang="ru-RU" sz="3200" dirty="0" smtClean="0"/>
              <a:t>арестом </a:t>
            </a:r>
            <a:r>
              <a:rPr lang="ru-RU" sz="3200" dirty="0"/>
              <a:t>на срок до 6 месяцев, либо содержанием в дисциплинарной воинской части на срок до двух лет, либо лишением свободы на срок до двух лет.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 rot="21036152">
            <a:off x="2357422" y="3714752"/>
            <a:ext cx="4041775" cy="639762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C00000"/>
                </a:solidFill>
              </a:rPr>
              <a:t>Конец</a:t>
            </a:r>
            <a:endParaRPr lang="ru-RU" sz="7200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500701"/>
            <a:ext cx="4041775" cy="62546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План: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1"/>
            <a:ext cx="8229600" cy="3286148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 </a:t>
            </a:r>
            <a:r>
              <a:rPr lang="ru-RU" sz="4400" dirty="0"/>
              <a:t>Виды ответственности военнослужащих.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400" dirty="0"/>
              <a:t>Уголовные преступления против военной службы.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Autofit/>
          </a:bodyPr>
          <a:lstStyle/>
          <a:p>
            <a:r>
              <a:rPr lang="en-US" sz="4000" b="1" u="sng" dirty="0" smtClean="0">
                <a:solidFill>
                  <a:srgbClr val="FF99FF"/>
                </a:solidFill>
              </a:rPr>
              <a:t>I</a:t>
            </a:r>
            <a:r>
              <a:rPr lang="ru-RU" sz="4000" b="1" u="sng" dirty="0" smtClean="0">
                <a:solidFill>
                  <a:srgbClr val="FF99FF"/>
                </a:solidFill>
              </a:rPr>
              <a:t>.Виды </a:t>
            </a:r>
            <a:r>
              <a:rPr lang="ru-RU" sz="4000" b="1" u="sng" dirty="0">
                <a:solidFill>
                  <a:srgbClr val="FF99FF"/>
                </a:solidFill>
              </a:rPr>
              <a:t>ответственности военнослужащих</a:t>
            </a:r>
            <a:r>
              <a:rPr lang="ru-RU" sz="4000" b="1" dirty="0">
                <a:solidFill>
                  <a:srgbClr val="FF99FF"/>
                </a:solidFill>
              </a:rPr>
              <a:t>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0" y="1357298"/>
            <a:ext cx="9144000" cy="314327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К </a:t>
            </a:r>
            <a:r>
              <a:rPr lang="ru-RU" sz="3200" dirty="0" smtClean="0">
                <a:solidFill>
                  <a:schemeClr val="bg1"/>
                </a:solidFill>
              </a:rPr>
              <a:t>дисциплинарной </a:t>
            </a:r>
            <a:r>
              <a:rPr lang="ru-RU" sz="3200" b="0" dirty="0">
                <a:solidFill>
                  <a:schemeClr val="bg1"/>
                </a:solidFill>
              </a:rPr>
              <a:t>ответственности военнослужащих привлекают за проступки, связанные с нарушением воинской дисциплины, норм морали или общественного порядка согласно </a:t>
            </a:r>
            <a:r>
              <a:rPr lang="ru-RU" sz="3200" dirty="0">
                <a:solidFill>
                  <a:schemeClr val="bg1"/>
                </a:solidFill>
              </a:rPr>
              <a:t>Дисциплинарному</a:t>
            </a:r>
            <a:r>
              <a:rPr lang="ru-RU" sz="3200" b="0" dirty="0">
                <a:solidFill>
                  <a:schemeClr val="bg1"/>
                </a:solidFill>
              </a:rPr>
              <a:t> уставу ВС РФ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8596" y="7143776"/>
            <a:ext cx="4040188" cy="357165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0" y="3786190"/>
            <a:ext cx="9144000" cy="307181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3438" y="7143776"/>
            <a:ext cx="4041775" cy="214290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285728"/>
            <a:ext cx="8929718" cy="5786478"/>
          </a:xfrm>
        </p:spPr>
        <p:txBody>
          <a:bodyPr>
            <a:noAutofit/>
          </a:bodyPr>
          <a:lstStyle/>
          <a:p>
            <a:r>
              <a:rPr lang="ru-RU" sz="3200" b="0" dirty="0" smtClean="0"/>
              <a:t>За административные правонарушения (нарушение правил дорожного движения, правил охоты, рыболовства и охраны рыбных запасов, таможенных правил) военнослужащие несут ответственность на общих основаниях, но к ним не могут быть применены административные взыскания в виде штрафа, лишения права на управление транспортными средствами, исправительных работ и административного ареста.</a:t>
            </a:r>
          </a:p>
          <a:p>
            <a:endParaRPr lang="ru-RU" sz="3200" b="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2910" y="6652426"/>
            <a:ext cx="4040188" cy="411147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3438" y="6789742"/>
            <a:ext cx="4041775" cy="6825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86314" y="6858000"/>
            <a:ext cx="4041775" cy="12539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4286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314324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Материальную ответственность военнослужащие несут за материальный ущерб, причиненный государству при </a:t>
            </a:r>
            <a:r>
              <a:rPr lang="ru-RU" sz="3200" dirty="0" smtClean="0">
                <a:solidFill>
                  <a:schemeClr val="bg1"/>
                </a:solidFill>
              </a:rPr>
              <a:t>исполнении </a:t>
            </a:r>
            <a:r>
              <a:rPr lang="ru-RU" sz="3200" dirty="0">
                <a:solidFill>
                  <a:schemeClr val="bg1"/>
                </a:solidFill>
              </a:rPr>
              <a:t>обязанностей военной службы в соответствии с </a:t>
            </a:r>
            <a:r>
              <a:rPr lang="ru-RU" sz="3200" dirty="0" smtClean="0">
                <a:solidFill>
                  <a:schemeClr val="bg1"/>
                </a:solidFill>
              </a:rPr>
              <a:t>Федеральным </a:t>
            </a:r>
            <a:r>
              <a:rPr lang="ru-RU" sz="3200" dirty="0">
                <a:solidFill>
                  <a:schemeClr val="bg1"/>
                </a:solidFill>
              </a:rPr>
              <a:t>законом РФ «О материальной ответственности </a:t>
            </a:r>
            <a:r>
              <a:rPr lang="ru-RU" sz="3200" dirty="0" smtClean="0">
                <a:solidFill>
                  <a:schemeClr val="bg1"/>
                </a:solidFill>
              </a:rPr>
              <a:t>военнослужащих</a:t>
            </a:r>
            <a:r>
              <a:rPr lang="ru-RU" sz="3200" dirty="0">
                <a:solidFill>
                  <a:schemeClr val="bg1"/>
                </a:solidFill>
              </a:rPr>
              <a:t>».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6589729"/>
            <a:ext cx="4040188" cy="268271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3143248"/>
            <a:ext cx="9144000" cy="321471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Уголовная ответственность военнослужащих наступает в связи с совершением ими преступлений в соответствии с </a:t>
            </a:r>
            <a:r>
              <a:rPr lang="ru-RU" sz="3200" dirty="0" smtClean="0">
                <a:solidFill>
                  <a:schemeClr val="bg1"/>
                </a:solidFill>
              </a:rPr>
              <a:t>Уголовным </a:t>
            </a:r>
            <a:r>
              <a:rPr lang="ru-RU" sz="3200" dirty="0">
                <a:solidFill>
                  <a:schemeClr val="bg1"/>
                </a:solidFill>
              </a:rPr>
              <a:t>кодексом Российской Федерации, в котором </a:t>
            </a:r>
            <a:r>
              <a:rPr lang="ru-RU" sz="3200" dirty="0" smtClean="0">
                <a:solidFill>
                  <a:schemeClr val="bg1"/>
                </a:solidFill>
              </a:rPr>
              <a:t>предусмотрен </a:t>
            </a:r>
            <a:r>
              <a:rPr lang="ru-RU" sz="3200" dirty="0">
                <a:solidFill>
                  <a:schemeClr val="bg1"/>
                </a:solidFill>
              </a:rPr>
              <a:t>раздел «Преступления против военной службы».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6429396"/>
            <a:ext cx="4041775" cy="428604"/>
          </a:xfrm>
        </p:spPr>
        <p:txBody>
          <a:bodyPr>
            <a:normAutofit lnSpcReduction="1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r>
              <a:rPr lang="ru-RU" sz="3600" b="1" u="sng" dirty="0" smtClean="0">
                <a:solidFill>
                  <a:srgbClr val="FFFF00"/>
                </a:solidFill>
              </a:rPr>
              <a:t>Виды уголовных наказаний:</a:t>
            </a:r>
            <a:endParaRPr lang="ru-RU" sz="3600" b="1" u="sng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785794"/>
            <a:ext cx="9144000" cy="164307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3200" dirty="0">
                <a:solidFill>
                  <a:schemeClr val="bg1"/>
                </a:solidFill>
              </a:rPr>
              <a:t>Л</a:t>
            </a:r>
            <a:r>
              <a:rPr lang="ru-RU" sz="3200" dirty="0" smtClean="0">
                <a:solidFill>
                  <a:schemeClr val="bg1"/>
                </a:solidFill>
              </a:rPr>
              <a:t>ишение специального воинского или почётного звания, классного чина и государственных наград;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3143248"/>
            <a:ext cx="9144000" cy="85725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 dirty="0" smtClean="0"/>
              <a:t>Содержание в дисциплинарной воинской части</a:t>
            </a:r>
            <a:r>
              <a:rPr lang="ru-RU" sz="3200" b="1" dirty="0" smtClean="0">
                <a:solidFill>
                  <a:schemeClr val="bg1"/>
                </a:solidFill>
              </a:rPr>
              <a:t>;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2500306"/>
            <a:ext cx="9144000" cy="50006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0" y="3857628"/>
            <a:ext cx="9143999" cy="71438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 dirty="0" smtClean="0"/>
              <a:t>Лишение свободы на определённый срок;</a:t>
            </a:r>
            <a:endParaRPr lang="ru-RU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64344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3200" b="1" dirty="0" smtClean="0"/>
              <a:t>Пожизненное лишение свободы.</a:t>
            </a:r>
            <a:endParaRPr lang="ru-RU" sz="32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Autofit/>
          </a:bodyPr>
          <a:lstStyle/>
          <a:p>
            <a:pPr lvl="0"/>
            <a:r>
              <a:rPr lang="ru-RU" sz="3600" b="1" u="sng" dirty="0">
                <a:solidFill>
                  <a:srgbClr val="0000CC"/>
                </a:solidFill>
              </a:rPr>
              <a:t>К </a:t>
            </a:r>
            <a:r>
              <a:rPr lang="ru-RU" sz="3600" b="1" u="sng" dirty="0" smtClean="0">
                <a:solidFill>
                  <a:srgbClr val="0000CC"/>
                </a:solidFill>
              </a:rPr>
              <a:t>уголовным </a:t>
            </a:r>
            <a:r>
              <a:rPr lang="ru-RU" sz="3600" b="1" u="sng" dirty="0">
                <a:solidFill>
                  <a:srgbClr val="0000CC"/>
                </a:solidFill>
              </a:rPr>
              <a:t>преступлениям относятся следующие: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142984"/>
            <a:ext cx="9144000" cy="114300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i="1" dirty="0" smtClean="0"/>
              <a:t> </a:t>
            </a:r>
            <a:r>
              <a:rPr lang="ru-RU" sz="3200" i="1" dirty="0" smtClean="0">
                <a:solidFill>
                  <a:srgbClr val="006600"/>
                </a:solidFill>
              </a:rPr>
              <a:t>Сопротивление </a:t>
            </a:r>
            <a:r>
              <a:rPr lang="ru-RU" sz="3200" i="1" dirty="0">
                <a:solidFill>
                  <a:srgbClr val="006600"/>
                </a:solidFill>
              </a:rPr>
              <a:t>начальнику или принуждение его к </a:t>
            </a:r>
            <a:r>
              <a:rPr lang="ru-RU" sz="3200" i="1" dirty="0" smtClean="0">
                <a:solidFill>
                  <a:srgbClr val="006600"/>
                </a:solidFill>
              </a:rPr>
              <a:t>нарушению </a:t>
            </a:r>
            <a:r>
              <a:rPr lang="ru-RU" sz="3200" i="1" dirty="0">
                <a:solidFill>
                  <a:srgbClr val="006600"/>
                </a:solidFill>
              </a:rPr>
              <a:t>обязанностей военной службы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5715016"/>
            <a:ext cx="4040188" cy="411146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2214554"/>
            <a:ext cx="9144000" cy="2143140"/>
          </a:xfrm>
        </p:spPr>
        <p:txBody>
          <a:bodyPr/>
          <a:lstStyle/>
          <a:p>
            <a:r>
              <a:rPr lang="ru-RU" sz="3200" b="0" dirty="0"/>
              <a:t>наказывается </a:t>
            </a:r>
            <a:r>
              <a:rPr lang="ru-RU" sz="3200" b="0" dirty="0" smtClean="0"/>
              <a:t>содержанием </a:t>
            </a:r>
            <a:r>
              <a:rPr lang="ru-RU" sz="3200" b="0" dirty="0"/>
              <a:t>в дисциплинарной воинской части на срок до двух лет, либо </a:t>
            </a:r>
            <a:r>
              <a:rPr lang="ru-RU" sz="3200" b="0" dirty="0" smtClean="0"/>
              <a:t>лишением </a:t>
            </a:r>
            <a:r>
              <a:rPr lang="ru-RU" sz="3200" b="0" dirty="0"/>
              <a:t>свободы на срок до пяти лет;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572140"/>
            <a:ext cx="4041775" cy="55402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8229600" cy="357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307181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i="1" dirty="0">
                <a:solidFill>
                  <a:srgbClr val="006600"/>
                </a:solidFill>
              </a:rPr>
              <a:t>насильственные действия в отношении начальника </a:t>
            </a:r>
            <a:r>
              <a:rPr lang="ru-RU" sz="3200" b="0" dirty="0">
                <a:solidFill>
                  <a:srgbClr val="002060"/>
                </a:solidFill>
              </a:rPr>
              <a:t>(</a:t>
            </a:r>
            <a:r>
              <a:rPr lang="ru-RU" sz="3200" b="0" dirty="0" smtClean="0">
                <a:solidFill>
                  <a:srgbClr val="002060"/>
                </a:solidFill>
              </a:rPr>
              <a:t>нанесение </a:t>
            </a:r>
            <a:r>
              <a:rPr lang="ru-RU" sz="3200" b="0" dirty="0">
                <a:solidFill>
                  <a:srgbClr val="002060"/>
                </a:solidFill>
              </a:rPr>
              <a:t>побоев или применение иного насилия в отношении </a:t>
            </a:r>
            <a:r>
              <a:rPr lang="ru-RU" sz="3200" b="0" dirty="0" smtClean="0">
                <a:solidFill>
                  <a:srgbClr val="002060"/>
                </a:solidFill>
              </a:rPr>
              <a:t>начальника</a:t>
            </a:r>
            <a:r>
              <a:rPr lang="ru-RU" sz="3200" b="0" dirty="0">
                <a:solidFill>
                  <a:srgbClr val="002060"/>
                </a:solidFill>
              </a:rPr>
              <a:t>, </a:t>
            </a:r>
            <a:r>
              <a:rPr lang="ru-RU" sz="3200" b="0" dirty="0">
                <a:solidFill>
                  <a:srgbClr val="006600"/>
                </a:solidFill>
              </a:rPr>
              <a:t>совершенное во время исполнения им обязанностей военной службы или в связи с исполнением этих обязанностей</a:t>
            </a:r>
            <a:r>
              <a:rPr lang="ru-RU" sz="3200" b="0" dirty="0">
                <a:solidFill>
                  <a:srgbClr val="002060"/>
                </a:solidFill>
              </a:rPr>
              <a:t>)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34" y="6375415"/>
            <a:ext cx="4040188" cy="48258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" y="3071810"/>
            <a:ext cx="9144000" cy="2143140"/>
          </a:xfrm>
        </p:spPr>
        <p:txBody>
          <a:bodyPr>
            <a:normAutofit/>
          </a:bodyPr>
          <a:lstStyle/>
          <a:p>
            <a:r>
              <a:rPr lang="ru-RU" sz="3200" b="0" dirty="0"/>
              <a:t>наказываются </a:t>
            </a:r>
            <a:r>
              <a:rPr lang="ru-RU" sz="3200" b="0" dirty="0" smtClean="0"/>
              <a:t>содержанием </a:t>
            </a:r>
            <a:r>
              <a:rPr lang="ru-RU" sz="3200" b="0" dirty="0"/>
              <a:t>в дисциплинарной воинской части на срок до двух лет, либо лишением свободы на срок до пяти лет;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3438" y="6000768"/>
            <a:ext cx="4041775" cy="62546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28652"/>
            <a:ext cx="82296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307181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i="1" dirty="0">
                <a:solidFill>
                  <a:srgbClr val="FFFF00"/>
                </a:solidFill>
              </a:rPr>
              <a:t>нарушение уставных правил взаимоотношений между </a:t>
            </a:r>
            <a:r>
              <a:rPr lang="ru-RU" sz="3200" i="1" dirty="0" smtClean="0">
                <a:solidFill>
                  <a:srgbClr val="FFFF00"/>
                </a:solidFill>
              </a:rPr>
              <a:t>военнослужащими </a:t>
            </a:r>
            <a:r>
              <a:rPr lang="ru-RU" sz="3200" i="1" dirty="0">
                <a:solidFill>
                  <a:srgbClr val="FFFF00"/>
                </a:solidFill>
              </a:rPr>
              <a:t>при отсутствии между ними отношения </a:t>
            </a:r>
            <a:r>
              <a:rPr lang="ru-RU" sz="3200" i="1" dirty="0" smtClean="0">
                <a:solidFill>
                  <a:srgbClr val="FFFF00"/>
                </a:solidFill>
              </a:rPr>
              <a:t>подчиненности</a:t>
            </a:r>
            <a:r>
              <a:rPr lang="ru-RU" sz="3200" b="0" i="1" dirty="0">
                <a:solidFill>
                  <a:schemeClr val="bg1"/>
                </a:solidFill>
              </a:rPr>
              <a:t>, </a:t>
            </a:r>
            <a:r>
              <a:rPr lang="ru-RU" sz="3200" b="0" dirty="0">
                <a:solidFill>
                  <a:schemeClr val="bg1"/>
                </a:solidFill>
              </a:rPr>
              <a:t>связанное с унижением чести и достоинства или </a:t>
            </a:r>
            <a:r>
              <a:rPr lang="ru-RU" sz="3200" b="0" dirty="0" smtClean="0">
                <a:solidFill>
                  <a:schemeClr val="bg1"/>
                </a:solidFill>
              </a:rPr>
              <a:t>издевательством </a:t>
            </a:r>
            <a:r>
              <a:rPr lang="ru-RU" sz="3200" b="0" dirty="0">
                <a:solidFill>
                  <a:schemeClr val="bg1"/>
                </a:solidFill>
              </a:rPr>
              <a:t>над потерпевшим, либо сопряженное с насилием,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5857891"/>
            <a:ext cx="4040188" cy="268271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0" y="3000372"/>
            <a:ext cx="9144000" cy="2143140"/>
          </a:xfrm>
        </p:spPr>
        <p:txBody>
          <a:bodyPr/>
          <a:lstStyle/>
          <a:p>
            <a:r>
              <a:rPr lang="ru-RU" sz="3200" b="0" dirty="0">
                <a:solidFill>
                  <a:srgbClr val="FFFF00"/>
                </a:solidFill>
              </a:rPr>
              <a:t>наказывается содержанием в дисциплинарной части на срок до двух лет или лишением свободы на срок до трех лет;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929329"/>
            <a:ext cx="4041775" cy="196833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664</Words>
  <Application>Microsoft Office PowerPoint</Application>
  <PresentationFormat>Экран (4:3)</PresentationFormat>
  <Paragraphs>37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Тема:</vt:lpstr>
      <vt:lpstr>План:</vt:lpstr>
      <vt:lpstr>I.Виды ответственности военнослужащих.</vt:lpstr>
      <vt:lpstr>Слайд 4</vt:lpstr>
      <vt:lpstr>Слайд 5</vt:lpstr>
      <vt:lpstr>Виды уголовных наказаний:</vt:lpstr>
      <vt:lpstr>К уголовным преступлениям относятся следующие: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САТК</dc:creator>
  <cp:lastModifiedBy>САТК</cp:lastModifiedBy>
  <cp:revision>34</cp:revision>
  <dcterms:created xsi:type="dcterms:W3CDTF">2010-03-01T11:57:54Z</dcterms:created>
  <dcterms:modified xsi:type="dcterms:W3CDTF">2016-11-23T07:49:28Z</dcterms:modified>
</cp:coreProperties>
</file>