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3300"/>
    <a:srgbClr val="000066"/>
    <a:srgbClr val="680000"/>
    <a:srgbClr val="33CC33"/>
    <a:srgbClr val="005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4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48386-523E-40FE-869B-2DFF76F10D1B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9D5373-A877-4B5B-B132-FF65F723CDD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49BFC-09A6-413D-B684-8A5676BC2C3A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88E7C-1191-4085-AF6B-BC50F284F6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49BFC-09A6-413D-B684-8A5676BC2C3A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88E7C-1191-4085-AF6B-BC50F284F6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49BFC-09A6-413D-B684-8A5676BC2C3A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88E7C-1191-4085-AF6B-BC50F284F6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49BFC-09A6-413D-B684-8A5676BC2C3A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88E7C-1191-4085-AF6B-BC50F284F6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49BFC-09A6-413D-B684-8A5676BC2C3A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88E7C-1191-4085-AF6B-BC50F284F6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49BFC-09A6-413D-B684-8A5676BC2C3A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88E7C-1191-4085-AF6B-BC50F284F6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49BFC-09A6-413D-B684-8A5676BC2C3A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88E7C-1191-4085-AF6B-BC50F284F6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49BFC-09A6-413D-B684-8A5676BC2C3A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88E7C-1191-4085-AF6B-BC50F284F6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49BFC-09A6-413D-B684-8A5676BC2C3A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88E7C-1191-4085-AF6B-BC50F284F6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49BFC-09A6-413D-B684-8A5676BC2C3A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88E7C-1191-4085-AF6B-BC50F284F6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49BFC-09A6-413D-B684-8A5676BC2C3A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88E7C-1191-4085-AF6B-BC50F284F6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49BFC-09A6-413D-B684-8A5676BC2C3A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88E7C-1191-4085-AF6B-BC50F284F67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Администратор\Рабочий стол\документы\Военные сборы\PICT00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428605"/>
            <a:ext cx="7960017" cy="526297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/>
                </a:solidFill>
                <a:effectLst>
                  <a:reflection blurRad="12700" stA="28000" endPos="45000" dist="1000" dir="5400000" sy="-100000" algn="bl" rotWithShape="0"/>
                </a:effectLst>
                <a:latin typeface="Franklin Gothic Demi" pitchFamily="34" charset="0"/>
              </a:rPr>
              <a:t>Размещение военнослужащих, распределение времени, повседневный порядок жизни в воинской части.</a:t>
            </a:r>
            <a:endParaRPr lang="ru-RU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/>
              </a:solidFill>
              <a:effectLst>
                <a:reflection blurRad="12700" stA="28000" endPos="45000" dist="1000" dir="5400000" sy="-100000" algn="bl" rotWithShape="0"/>
              </a:effectLst>
              <a:latin typeface="Franklin Gothic Demi" pitchFamily="34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57214"/>
            <a:ext cx="8229600" cy="4143404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FF00"/>
                </a:solidFill>
              </a:rPr>
              <a:t>Распределение времени </a:t>
            </a:r>
            <a:r>
              <a:rPr lang="ru-RU" sz="3600" dirty="0">
                <a:solidFill>
                  <a:schemeClr val="bg1"/>
                </a:solidFill>
              </a:rPr>
              <a:t>в воинской части </a:t>
            </a:r>
            <a:r>
              <a:rPr lang="ru-RU" sz="3600" dirty="0" smtClean="0">
                <a:solidFill>
                  <a:schemeClr val="bg1"/>
                </a:solidFill>
              </a:rPr>
              <a:t>осуществляют </a:t>
            </a:r>
            <a:r>
              <a:rPr lang="ru-RU" sz="3600" dirty="0">
                <a:solidFill>
                  <a:schemeClr val="bg1"/>
                </a:solidFill>
              </a:rPr>
              <a:t>так, чтобы обеспечить ее постоянную боевую готовность и </a:t>
            </a:r>
            <a:r>
              <a:rPr lang="ru-RU" sz="3600" dirty="0" smtClean="0">
                <a:solidFill>
                  <a:schemeClr val="bg1"/>
                </a:solidFill>
              </a:rPr>
              <a:t>создать </a:t>
            </a:r>
            <a:r>
              <a:rPr lang="ru-RU" sz="3600" dirty="0">
                <a:solidFill>
                  <a:schemeClr val="bg1"/>
                </a:solidFill>
              </a:rPr>
              <a:t>условия для проведения организованной боевой учебы личного </a:t>
            </a:r>
            <a:r>
              <a:rPr lang="ru-RU" sz="3600" dirty="0" smtClean="0">
                <a:solidFill>
                  <a:schemeClr val="bg1"/>
                </a:solidFill>
              </a:rPr>
              <a:t>состава.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9458" name="Picture 2" descr="C:\Documents and Settings\Администратор\Рабочий стол\документы\Военные сборы\PICT00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62" y="3429000"/>
            <a:ext cx="4714891" cy="3429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8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57214"/>
            <a:ext cx="8229600" cy="714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52"/>
            <a:ext cx="9144000" cy="6715148"/>
          </a:xfrm>
        </p:spPr>
        <p:txBody>
          <a:bodyPr/>
          <a:lstStyle/>
          <a:p>
            <a:pPr>
              <a:buNone/>
            </a:pPr>
            <a:r>
              <a:rPr lang="ru-RU" dirty="0">
                <a:solidFill>
                  <a:schemeClr val="bg1"/>
                </a:solidFill>
              </a:rPr>
              <a:t>Продолжительность служебного времени </a:t>
            </a:r>
            <a:r>
              <a:rPr lang="ru-RU" dirty="0" smtClean="0">
                <a:solidFill>
                  <a:schemeClr val="bg1"/>
                </a:solidFill>
              </a:rPr>
              <a:t>военнослужащих определяется распорядком </a:t>
            </a:r>
            <a:r>
              <a:rPr lang="ru-RU" dirty="0">
                <a:solidFill>
                  <a:schemeClr val="bg1"/>
                </a:solidFill>
              </a:rPr>
              <a:t>дня </a:t>
            </a:r>
            <a:r>
              <a:rPr lang="ru-RU" dirty="0" smtClean="0">
                <a:solidFill>
                  <a:schemeClr val="bg1"/>
                </a:solidFill>
              </a:rPr>
              <a:t>воинской </a:t>
            </a:r>
            <a:r>
              <a:rPr lang="ru-RU" dirty="0">
                <a:solidFill>
                  <a:schemeClr val="bg1"/>
                </a:solidFill>
              </a:rPr>
              <a:t>части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pPr>
              <a:buNone/>
            </a:pPr>
            <a:r>
              <a:rPr lang="ru-RU" b="1" dirty="0">
                <a:solidFill>
                  <a:srgbClr val="FFFF00"/>
                </a:solidFill>
              </a:rPr>
              <a:t>В распорядке дня предусматривается</a:t>
            </a:r>
            <a:r>
              <a:rPr lang="ru-RU" dirty="0">
                <a:solidFill>
                  <a:srgbClr val="FFFF00"/>
                </a:solidFill>
              </a:rPr>
              <a:t>:</a:t>
            </a:r>
          </a:p>
          <a:p>
            <a:pPr lvl="0"/>
            <a:r>
              <a:rPr lang="ru-RU" b="1" dirty="0">
                <a:solidFill>
                  <a:schemeClr val="bg1"/>
                </a:solidFill>
              </a:rPr>
              <a:t> время для </a:t>
            </a:r>
            <a:r>
              <a:rPr lang="ru-RU" b="1" dirty="0" smtClean="0">
                <a:solidFill>
                  <a:schemeClr val="bg1"/>
                </a:solidFill>
              </a:rPr>
              <a:t>проведения </a:t>
            </a:r>
            <a:r>
              <a:rPr lang="ru-RU" b="1" dirty="0">
                <a:solidFill>
                  <a:schemeClr val="bg1"/>
                </a:solidFill>
              </a:rPr>
              <a:t>утренней физической зарядки, утреннего и вечернего </a:t>
            </a:r>
            <a:r>
              <a:rPr lang="ru-RU" b="1" dirty="0" smtClean="0">
                <a:solidFill>
                  <a:schemeClr val="bg1"/>
                </a:solidFill>
              </a:rPr>
              <a:t>туалета</a:t>
            </a:r>
            <a:r>
              <a:rPr lang="ru-RU" b="1" dirty="0">
                <a:solidFill>
                  <a:schemeClr val="bg1"/>
                </a:solidFill>
              </a:rPr>
              <a:t>, утреннего осмотра, учебных занятий и подготовки к ним,</a:t>
            </a:r>
          </a:p>
          <a:p>
            <a:pPr lvl="0"/>
            <a:r>
              <a:rPr lang="ru-RU" b="1" dirty="0">
                <a:solidFill>
                  <a:schemeClr val="bg1"/>
                </a:solidFill>
              </a:rPr>
              <a:t> смена специальной (рабочей) одежды, </a:t>
            </a:r>
          </a:p>
          <a:p>
            <a:pPr lvl="0"/>
            <a:r>
              <a:rPr lang="ru-RU" b="1" dirty="0">
                <a:solidFill>
                  <a:schemeClr val="bg1"/>
                </a:solidFill>
              </a:rPr>
              <a:t>чистка обуви </a:t>
            </a:r>
            <a:r>
              <a:rPr lang="ru-RU" b="1">
                <a:solidFill>
                  <a:schemeClr val="bg1"/>
                </a:solidFill>
              </a:rPr>
              <a:t>и </a:t>
            </a:r>
            <a:r>
              <a:rPr lang="ru-RU" b="1" smtClean="0">
                <a:solidFill>
                  <a:schemeClr val="bg1"/>
                </a:solidFill>
              </a:rPr>
              <a:t>мытьё </a:t>
            </a:r>
            <a:r>
              <a:rPr lang="ru-RU" b="1" dirty="0">
                <a:solidFill>
                  <a:schemeClr val="bg1"/>
                </a:solidFill>
              </a:rPr>
              <a:t>рук перед приемом пищи,</a:t>
            </a:r>
          </a:p>
          <a:p>
            <a:pPr lvl="0"/>
            <a:r>
              <a:rPr lang="ru-RU" b="1" dirty="0">
                <a:solidFill>
                  <a:schemeClr val="bg1"/>
                </a:solidFill>
              </a:rPr>
              <a:t> приём пищи, </a:t>
            </a:r>
          </a:p>
          <a:p>
            <a:pPr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714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/>
          <a:lstStyle/>
          <a:p>
            <a:pPr lvl="0"/>
            <a:r>
              <a:rPr lang="ru-RU" dirty="0">
                <a:solidFill>
                  <a:schemeClr val="bg1"/>
                </a:solidFill>
              </a:rPr>
              <a:t>уход за вооружением и </a:t>
            </a:r>
            <a:r>
              <a:rPr lang="ru-RU" dirty="0" smtClean="0">
                <a:solidFill>
                  <a:schemeClr val="bg1"/>
                </a:solidFill>
              </a:rPr>
              <a:t>военной </a:t>
            </a:r>
            <a:r>
              <a:rPr lang="ru-RU" dirty="0">
                <a:solidFill>
                  <a:schemeClr val="bg1"/>
                </a:solidFill>
              </a:rPr>
              <a:t>техникой.</a:t>
            </a:r>
          </a:p>
          <a:p>
            <a:pPr lvl="0"/>
            <a:r>
              <a:rPr lang="ru-RU" dirty="0">
                <a:solidFill>
                  <a:schemeClr val="bg1"/>
                </a:solidFill>
              </a:rPr>
              <a:t>Культурно-воспитательная и спортивно-массовая работа,</a:t>
            </a:r>
          </a:p>
          <a:p>
            <a:pPr lvl="0"/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Информирование </a:t>
            </a:r>
            <a:r>
              <a:rPr lang="ru-RU" dirty="0">
                <a:solidFill>
                  <a:schemeClr val="bg1"/>
                </a:solidFill>
              </a:rPr>
              <a:t>личного состава, </a:t>
            </a:r>
          </a:p>
          <a:p>
            <a:pPr lvl="0"/>
            <a:r>
              <a:rPr lang="ru-RU" dirty="0" smtClean="0">
                <a:solidFill>
                  <a:schemeClr val="bg1"/>
                </a:solidFill>
              </a:rPr>
              <a:t>Прослушивание </a:t>
            </a:r>
            <a:r>
              <a:rPr lang="ru-RU" dirty="0">
                <a:solidFill>
                  <a:schemeClr val="bg1"/>
                </a:solidFill>
              </a:rPr>
              <a:t>радио и просмотра телепередач,</a:t>
            </a:r>
          </a:p>
          <a:p>
            <a:pPr lvl="0"/>
            <a:r>
              <a:rPr lang="ru-RU" dirty="0">
                <a:solidFill>
                  <a:schemeClr val="bg1"/>
                </a:solidFill>
              </a:rPr>
              <a:t> П</a:t>
            </a:r>
            <a:r>
              <a:rPr lang="ru-RU" dirty="0" smtClean="0">
                <a:solidFill>
                  <a:schemeClr val="bg1"/>
                </a:solidFill>
              </a:rPr>
              <a:t>риём </a:t>
            </a:r>
            <a:r>
              <a:rPr lang="ru-RU" dirty="0">
                <a:solidFill>
                  <a:schemeClr val="bg1"/>
                </a:solidFill>
              </a:rPr>
              <a:t>больных в медицинском пункте, </a:t>
            </a:r>
          </a:p>
          <a:p>
            <a:pPr lvl="0"/>
            <a:r>
              <a:rPr lang="ru-RU" dirty="0">
                <a:solidFill>
                  <a:schemeClr val="bg1"/>
                </a:solidFill>
              </a:rPr>
              <a:t>Личное время (не менее 2 часов), </a:t>
            </a:r>
          </a:p>
          <a:p>
            <a:pPr lvl="0"/>
            <a:r>
              <a:rPr lang="ru-RU" dirty="0" smtClean="0">
                <a:solidFill>
                  <a:schemeClr val="bg1"/>
                </a:solidFill>
              </a:rPr>
              <a:t>Вечерняя </a:t>
            </a:r>
            <a:r>
              <a:rPr lang="ru-RU" dirty="0">
                <a:solidFill>
                  <a:schemeClr val="bg1"/>
                </a:solidFill>
              </a:rPr>
              <a:t>прогулка, </a:t>
            </a:r>
          </a:p>
          <a:p>
            <a:pPr lvl="0">
              <a:buNone/>
            </a:pPr>
            <a:r>
              <a:rPr lang="ru-RU" dirty="0" smtClean="0">
                <a:solidFill>
                  <a:schemeClr val="bg1"/>
                </a:solidFill>
              </a:rPr>
              <a:t>• 8 </a:t>
            </a:r>
            <a:r>
              <a:rPr lang="ru-RU" dirty="0">
                <a:solidFill>
                  <a:schemeClr val="bg1"/>
                </a:solidFill>
              </a:rPr>
              <a:t>часов сна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pPr lvl="0">
              <a:buNone/>
            </a:pPr>
            <a:r>
              <a:rPr lang="ru-RU" b="1" dirty="0">
                <a:solidFill>
                  <a:srgbClr val="FFFF00"/>
                </a:solidFill>
              </a:rPr>
              <a:t>П</a:t>
            </a:r>
            <a:r>
              <a:rPr lang="ru-RU" b="1" dirty="0" smtClean="0">
                <a:solidFill>
                  <a:srgbClr val="FFFF00"/>
                </a:solidFill>
              </a:rPr>
              <a:t>ромежутки </a:t>
            </a:r>
            <a:r>
              <a:rPr lang="ru-RU" b="1" dirty="0">
                <a:solidFill>
                  <a:srgbClr val="FFFF00"/>
                </a:solidFill>
              </a:rPr>
              <a:t>между приемами пищи не должны превышать 7 часов</a:t>
            </a:r>
          </a:p>
          <a:p>
            <a:pPr>
              <a:buNone/>
            </a:pPr>
            <a:endParaRPr lang="ru-RU" dirty="0"/>
          </a:p>
          <a:p>
            <a:pPr lvl="0">
              <a:buNone/>
            </a:pPr>
            <a:endParaRPr lang="ru-RU" dirty="0">
              <a:solidFill>
                <a:schemeClr val="bg1"/>
              </a:solidFill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21468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</a:rPr>
              <a:t>Воскресные и праздничные дни являются днями отдыха для всего личного состава, </a:t>
            </a:r>
            <a:r>
              <a:rPr lang="ru-RU" sz="3600" b="1" i="1" dirty="0" smtClean="0">
                <a:solidFill>
                  <a:srgbClr val="FFFF00"/>
                </a:solidFill>
              </a:rPr>
              <a:t>кроме </a:t>
            </a:r>
            <a:r>
              <a:rPr lang="ru-RU" sz="3600" b="1" i="1" u="sng" dirty="0" smtClean="0">
                <a:solidFill>
                  <a:srgbClr val="FFFF00"/>
                </a:solidFill>
              </a:rPr>
              <a:t>несущего боевое дежурство и службу в суточном наряде</a:t>
            </a:r>
            <a:r>
              <a:rPr lang="ru-RU" sz="3600" b="1" i="1" dirty="0" smtClean="0">
                <a:solidFill>
                  <a:srgbClr val="FFFF00"/>
                </a:solidFill>
              </a:rPr>
              <a:t>.</a:t>
            </a:r>
            <a:r>
              <a:rPr lang="ru-RU" sz="3600" b="1" dirty="0" smtClean="0">
                <a:solidFill>
                  <a:srgbClr val="FFFF00"/>
                </a:solidFill>
              </a:rPr>
              <a:t/>
            </a:r>
            <a:br>
              <a:rPr lang="ru-RU" sz="3600" b="1" dirty="0" smtClean="0">
                <a:solidFill>
                  <a:srgbClr val="FFFF00"/>
                </a:solidFill>
              </a:rPr>
            </a:br>
            <a:endParaRPr lang="ru-RU" sz="3600" dirty="0"/>
          </a:p>
        </p:txBody>
      </p:sp>
      <p:pic>
        <p:nvPicPr>
          <p:cNvPr id="20482" name="Picture 2" descr="C:\Documents and Settings\Администратор\Рабочий стол\документы\Военные сборы\PICT00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5969" y="3000375"/>
            <a:ext cx="5143500" cy="38576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>
                <a:solidFill>
                  <a:srgbClr val="FF0000"/>
                </a:solidFill>
              </a:rPr>
              <a:t>Вопросы </a:t>
            </a:r>
            <a:r>
              <a:rPr lang="ru-RU" b="1" u="sng" dirty="0" smtClean="0">
                <a:solidFill>
                  <a:srgbClr val="FF0000"/>
                </a:solidFill>
              </a:rPr>
              <a:t>по теме занятия: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41"/>
            <a:ext cx="8229600" cy="2357454"/>
          </a:xfrm>
        </p:spPr>
        <p:txBody>
          <a:bodyPr/>
          <a:lstStyle/>
          <a:p>
            <a:pPr lvl="0">
              <a:buNone/>
            </a:pPr>
            <a:r>
              <a:rPr lang="ru-RU" sz="6600" b="1" dirty="0" smtClean="0">
                <a:solidFill>
                  <a:schemeClr val="bg1"/>
                </a:solidFill>
              </a:rPr>
              <a:t>1. </a:t>
            </a:r>
            <a:r>
              <a:rPr lang="ru-RU" sz="6600" b="1" dirty="0">
                <a:solidFill>
                  <a:schemeClr val="bg1"/>
                </a:solidFill>
              </a:rPr>
              <a:t>Что такое казарма?</a:t>
            </a:r>
          </a:p>
          <a:p>
            <a:pPr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57214"/>
            <a:ext cx="8229600" cy="14287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3786214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sz="5400" dirty="0" smtClean="0">
                <a:solidFill>
                  <a:schemeClr val="bg1"/>
                </a:solidFill>
              </a:rPr>
              <a:t>2.</a:t>
            </a:r>
            <a:r>
              <a:rPr lang="ru-RU" sz="5400" dirty="0">
                <a:solidFill>
                  <a:schemeClr val="bg1"/>
                </a:solidFill>
              </a:rPr>
              <a:t> Когда разрешается военнослужащему увольнение из расположения полка?</a:t>
            </a:r>
          </a:p>
          <a:p>
            <a:pPr>
              <a:buNone/>
            </a:pP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3"/>
            <a:ext cx="8229600" cy="4000528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sz="5400" b="1" dirty="0" smtClean="0"/>
              <a:t>3. </a:t>
            </a:r>
            <a:r>
              <a:rPr lang="ru-RU" sz="5400" b="1" dirty="0"/>
              <a:t>Назовите основные мероприятия распорядка дня воинской части.</a:t>
            </a:r>
          </a:p>
          <a:p>
            <a:pPr>
              <a:buNone/>
            </a:pPr>
            <a:endParaRPr lang="ru-RU" sz="5400" b="1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57214"/>
            <a:ext cx="8229600" cy="714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929354"/>
          </a:xfrm>
          <a:solidFill>
            <a:srgbClr val="002060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>
                <a:solidFill>
                  <a:srgbClr val="FFFF00"/>
                </a:solidFill>
              </a:rPr>
              <a:t>Порядок размещения </a:t>
            </a:r>
            <a:r>
              <a:rPr lang="ru-RU" sz="3600" b="1" dirty="0" smtClean="0">
                <a:solidFill>
                  <a:srgbClr val="FFFF00"/>
                </a:solidFill>
              </a:rPr>
              <a:t>военнослужащих определяется </a:t>
            </a:r>
            <a:r>
              <a:rPr lang="ru-RU" sz="3600" b="1" dirty="0">
                <a:solidFill>
                  <a:srgbClr val="FFFF00"/>
                </a:solidFill>
              </a:rPr>
              <a:t>общевоинскими </a:t>
            </a:r>
            <a:r>
              <a:rPr lang="ru-RU" sz="3600" b="1" dirty="0" smtClean="0">
                <a:solidFill>
                  <a:srgbClr val="FFFF00"/>
                </a:solidFill>
              </a:rPr>
              <a:t>уставами.</a:t>
            </a:r>
            <a:endParaRPr lang="ru-RU" sz="3600" b="1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ru-RU" sz="3600" b="1" dirty="0">
                <a:solidFill>
                  <a:srgbClr val="FFFF00"/>
                </a:solidFill>
              </a:rPr>
              <a:t>Военнослужащие, проходящие военную службу по </a:t>
            </a:r>
            <a:r>
              <a:rPr lang="ru-RU" sz="3600" b="1" dirty="0" smtClean="0">
                <a:solidFill>
                  <a:srgbClr val="FFFF00"/>
                </a:solidFill>
              </a:rPr>
              <a:t>призыву</a:t>
            </a:r>
            <a:r>
              <a:rPr lang="ru-RU" sz="3600" b="1" dirty="0">
                <a:solidFill>
                  <a:srgbClr val="FFFF00"/>
                </a:solidFill>
              </a:rPr>
              <a:t>, кроме матросов и старшин, находящихся на кораблях, </a:t>
            </a:r>
            <a:r>
              <a:rPr lang="ru-RU" sz="3600" b="1" dirty="0" smtClean="0">
                <a:solidFill>
                  <a:srgbClr val="FFFF00"/>
                </a:solidFill>
              </a:rPr>
              <a:t>размещаются </a:t>
            </a:r>
            <a:r>
              <a:rPr lang="ru-RU" sz="3600" b="1" dirty="0">
                <a:solidFill>
                  <a:srgbClr val="FFFF00"/>
                </a:solidFill>
              </a:rPr>
              <a:t>в казармах.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57214"/>
            <a:ext cx="8229600" cy="21431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072230"/>
          </a:xfrm>
          <a:solidFill>
            <a:srgbClr val="005000"/>
          </a:solidFill>
        </p:spPr>
        <p:txBody>
          <a:bodyPr/>
          <a:lstStyle/>
          <a:p>
            <a:pPr>
              <a:buNone/>
            </a:pPr>
            <a:r>
              <a:rPr lang="ru-RU" sz="4000" b="1" dirty="0" smtClean="0">
                <a:solidFill>
                  <a:srgbClr val="00B0F0"/>
                </a:solidFill>
              </a:rPr>
              <a:t>Казарма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smtClean="0">
                <a:solidFill>
                  <a:srgbClr val="FFFF00"/>
                </a:solidFill>
              </a:rPr>
              <a:t>–  </a:t>
            </a:r>
            <a:r>
              <a:rPr lang="ru-RU" sz="4000" b="1" dirty="0">
                <a:solidFill>
                  <a:srgbClr val="FFFF00"/>
                </a:solidFill>
              </a:rPr>
              <a:t>комплекс оборудованных соответствующим образом помещений, в которых размещаются военнослужащие, как правило, одной роты.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714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  <a:solidFill>
            <a:srgbClr val="002060"/>
          </a:solidFill>
        </p:spPr>
        <p:txBody>
          <a:bodyPr/>
          <a:lstStyle/>
          <a:p>
            <a:pPr>
              <a:buNone/>
            </a:pPr>
            <a:r>
              <a:rPr lang="ru-RU" b="1" dirty="0">
                <a:solidFill>
                  <a:srgbClr val="FFFF00"/>
                </a:solidFill>
              </a:rPr>
              <a:t>Для размещения каждой роты предусмотрены следующие помещения: </a:t>
            </a:r>
          </a:p>
          <a:p>
            <a:pPr lvl="0"/>
            <a:r>
              <a:rPr lang="ru-RU" dirty="0">
                <a:solidFill>
                  <a:schemeClr val="bg1"/>
                </a:solidFill>
              </a:rPr>
              <a:t>спальное помещение,</a:t>
            </a:r>
          </a:p>
          <a:p>
            <a:pPr lvl="0"/>
            <a:r>
              <a:rPr lang="ru-RU" dirty="0">
                <a:solidFill>
                  <a:schemeClr val="bg1"/>
                </a:solidFill>
              </a:rPr>
              <a:t> комната досуга,</a:t>
            </a:r>
          </a:p>
          <a:p>
            <a:pPr lvl="0"/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канцелярия </a:t>
            </a:r>
            <a:r>
              <a:rPr lang="ru-RU" dirty="0">
                <a:solidFill>
                  <a:schemeClr val="bg1"/>
                </a:solidFill>
              </a:rPr>
              <a:t>роты, </a:t>
            </a:r>
          </a:p>
          <a:p>
            <a:pPr lvl="0"/>
            <a:r>
              <a:rPr lang="ru-RU" dirty="0">
                <a:solidFill>
                  <a:schemeClr val="bg1"/>
                </a:solidFill>
              </a:rPr>
              <a:t>комната для хранения оружия, </a:t>
            </a:r>
          </a:p>
          <a:p>
            <a:pPr lvl="0"/>
            <a:r>
              <a:rPr lang="ru-RU" dirty="0">
                <a:solidFill>
                  <a:schemeClr val="bg1"/>
                </a:solidFill>
              </a:rPr>
              <a:t>комната (место) для чистки оружия,</a:t>
            </a:r>
          </a:p>
          <a:p>
            <a:pPr lvl="0"/>
            <a:r>
              <a:rPr lang="ru-RU" dirty="0">
                <a:solidFill>
                  <a:schemeClr val="bg1"/>
                </a:solidFill>
              </a:rPr>
              <a:t> комната для спортивных занятий,</a:t>
            </a:r>
          </a:p>
          <a:p>
            <a:pPr lvl="0"/>
            <a:r>
              <a:rPr lang="ru-RU" dirty="0">
                <a:solidFill>
                  <a:schemeClr val="bg1"/>
                </a:solidFill>
              </a:rPr>
              <a:t> комната </a:t>
            </a:r>
            <a:r>
              <a:rPr lang="ru-RU" dirty="0" smtClean="0">
                <a:solidFill>
                  <a:schemeClr val="bg1"/>
                </a:solidFill>
              </a:rPr>
              <a:t>бытового </a:t>
            </a:r>
            <a:r>
              <a:rPr lang="ru-RU" dirty="0">
                <a:solidFill>
                  <a:schemeClr val="bg1"/>
                </a:solidFill>
              </a:rPr>
              <a:t>обслуживания, </a:t>
            </a:r>
          </a:p>
          <a:p>
            <a:pPr lvl="0"/>
            <a:r>
              <a:rPr lang="ru-RU" dirty="0">
                <a:solidFill>
                  <a:schemeClr val="bg1"/>
                </a:solidFill>
              </a:rPr>
              <a:t>кладовая для </a:t>
            </a:r>
            <a:r>
              <a:rPr lang="ru-RU" dirty="0" smtClean="0">
                <a:solidFill>
                  <a:schemeClr val="bg1"/>
                </a:solidFill>
              </a:rPr>
              <a:t>хранения </a:t>
            </a:r>
            <a:r>
              <a:rPr lang="ru-RU" dirty="0">
                <a:solidFill>
                  <a:schemeClr val="bg1"/>
                </a:solidFill>
              </a:rPr>
              <a:t>имущества роты и личных вещей </a:t>
            </a:r>
            <a:r>
              <a:rPr lang="ru-RU" dirty="0" smtClean="0">
                <a:solidFill>
                  <a:schemeClr val="bg1"/>
                </a:solidFill>
              </a:rPr>
              <a:t>военнослужащих</a:t>
            </a:r>
            <a:r>
              <a:rPr lang="ru-RU" dirty="0">
                <a:solidFill>
                  <a:schemeClr val="bg1"/>
                </a:solidFill>
              </a:rPr>
              <a:t>,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3786214"/>
          </a:xfrm>
        </p:spPr>
        <p:txBody>
          <a:bodyPr>
            <a:normAutofit fontScale="90000"/>
          </a:bodyPr>
          <a:lstStyle/>
          <a:p>
            <a:pPr lvl="0" algn="l"/>
            <a:r>
              <a:rPr lang="ru-RU" b="1" dirty="0" smtClean="0">
                <a:solidFill>
                  <a:srgbClr val="FFFF00"/>
                </a:solidFill>
              </a:rPr>
              <a:t>•комната </a:t>
            </a:r>
            <a:r>
              <a:rPr lang="ru-RU" b="1" dirty="0">
                <a:solidFill>
                  <a:srgbClr val="FFFF00"/>
                </a:solidFill>
              </a:rPr>
              <a:t>(место) для чистки </a:t>
            </a:r>
            <a:r>
              <a:rPr lang="ru-RU" b="1" dirty="0" smtClean="0">
                <a:solidFill>
                  <a:srgbClr val="FFFF00"/>
                </a:solidFill>
              </a:rPr>
              <a:t>обуви,</a:t>
            </a:r>
            <a:r>
              <a:rPr lang="ru-RU" b="1" dirty="0">
                <a:solidFill>
                  <a:srgbClr val="FFFF00"/>
                </a:solidFill>
              </a:rPr>
              <a:t/>
            </a:r>
            <a:br>
              <a:rPr lang="ru-RU" b="1" dirty="0">
                <a:solidFill>
                  <a:srgbClr val="FFFF00"/>
                </a:solidFill>
              </a:rPr>
            </a:br>
            <a:r>
              <a:rPr lang="ru-RU" b="1" dirty="0" smtClean="0">
                <a:solidFill>
                  <a:srgbClr val="FFFF00"/>
                </a:solidFill>
              </a:rPr>
              <a:t>•сушилка </a:t>
            </a:r>
            <a:r>
              <a:rPr lang="ru-RU" b="1" dirty="0">
                <a:solidFill>
                  <a:srgbClr val="FFFF00"/>
                </a:solidFill>
              </a:rPr>
              <a:t>для </a:t>
            </a:r>
            <a:r>
              <a:rPr lang="ru-RU" b="1" dirty="0" smtClean="0">
                <a:solidFill>
                  <a:srgbClr val="FFFF00"/>
                </a:solidFill>
              </a:rPr>
              <a:t>обмундирования </a:t>
            </a:r>
            <a:r>
              <a:rPr lang="ru-RU" b="1" dirty="0">
                <a:solidFill>
                  <a:srgbClr val="FFFF00"/>
                </a:solidFill>
              </a:rPr>
              <a:t>и </a:t>
            </a:r>
            <a:r>
              <a:rPr lang="ru-RU" b="1" dirty="0" smtClean="0">
                <a:solidFill>
                  <a:srgbClr val="FFFF00"/>
                </a:solidFill>
              </a:rPr>
              <a:t>обуви</a:t>
            </a:r>
            <a:r>
              <a:rPr lang="ru-RU" b="1" dirty="0">
                <a:solidFill>
                  <a:srgbClr val="FFFF00"/>
                </a:solidFill>
              </a:rPr>
              <a:t>, </a:t>
            </a:r>
            <a:br>
              <a:rPr lang="ru-RU" b="1" dirty="0">
                <a:solidFill>
                  <a:srgbClr val="FFFF00"/>
                </a:solidFill>
              </a:rPr>
            </a:br>
            <a:r>
              <a:rPr lang="ru-RU" b="1" dirty="0" smtClean="0">
                <a:solidFill>
                  <a:srgbClr val="FFFF00"/>
                </a:solidFill>
              </a:rPr>
              <a:t>•комната </a:t>
            </a:r>
            <a:r>
              <a:rPr lang="ru-RU" b="1" dirty="0">
                <a:solidFill>
                  <a:srgbClr val="FFFF00"/>
                </a:solidFill>
              </a:rPr>
              <a:t>для </a:t>
            </a:r>
            <a:r>
              <a:rPr lang="ru-RU" b="1" dirty="0" smtClean="0">
                <a:solidFill>
                  <a:srgbClr val="FFFF00"/>
                </a:solidFill>
              </a:rPr>
              <a:t>умывания</a:t>
            </a:r>
            <a:r>
              <a:rPr lang="ru-RU" b="1" dirty="0">
                <a:solidFill>
                  <a:srgbClr val="FFFF00"/>
                </a:solidFill>
              </a:rPr>
              <a:t>,</a:t>
            </a:r>
            <a:br>
              <a:rPr lang="ru-RU" b="1" dirty="0">
                <a:solidFill>
                  <a:srgbClr val="FFFF00"/>
                </a:solidFill>
              </a:rPr>
            </a:br>
            <a:r>
              <a:rPr lang="ru-RU" b="1" dirty="0" smtClean="0">
                <a:solidFill>
                  <a:srgbClr val="FFFF00"/>
                </a:solidFill>
              </a:rPr>
              <a:t>• </a:t>
            </a:r>
            <a:r>
              <a:rPr lang="ru-RU" b="1" dirty="0">
                <a:solidFill>
                  <a:srgbClr val="FFFF00"/>
                </a:solidFill>
              </a:rPr>
              <a:t>душевая,</a:t>
            </a:r>
            <a:br>
              <a:rPr lang="ru-RU" b="1" dirty="0">
                <a:solidFill>
                  <a:srgbClr val="FFFF00"/>
                </a:solidFill>
              </a:rPr>
            </a:br>
            <a:r>
              <a:rPr lang="ru-RU" b="1" dirty="0" smtClean="0">
                <a:solidFill>
                  <a:srgbClr val="FFFF00"/>
                </a:solidFill>
              </a:rPr>
              <a:t>•туалет</a:t>
            </a:r>
            <a:r>
              <a:rPr lang="ru-RU" b="1" dirty="0">
                <a:solidFill>
                  <a:srgbClr val="FFFF00"/>
                </a:solidFill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7410" name="Picture 2" descr="C:\Documents and Settings\Администратор\Рабочий стол\документы\Военные сборы\PICT00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02744" y="3143248"/>
            <a:ext cx="5241156" cy="371475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15370" cy="4643446"/>
          </a:xfrm>
          <a:solidFill>
            <a:srgbClr val="005000"/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Размещение военнослужащих производится из расчета не менее 12 м</a:t>
            </a:r>
            <a:r>
              <a:rPr lang="ru-RU" baseline="30000" dirty="0" smtClean="0">
                <a:solidFill>
                  <a:schemeClr val="bg1"/>
                </a:solidFill>
              </a:rPr>
              <a:t>3</a:t>
            </a:r>
            <a:r>
              <a:rPr lang="ru-RU" dirty="0" smtClean="0">
                <a:solidFill>
                  <a:schemeClr val="bg1"/>
                </a:solidFill>
              </a:rPr>
              <a:t> объема воздуха на одного человека.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Кровати могут располагаться в один или два яруса.</a:t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/>
          </a:p>
        </p:txBody>
      </p:sp>
      <p:pic>
        <p:nvPicPr>
          <p:cNvPr id="18435" name="Picture 3" descr="C:\Documents and Settings\Администратор\Рабочий стол\документы\Военные сборы\PICT00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3857628"/>
            <a:ext cx="4286280" cy="300037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14287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286544"/>
          </a:xfrm>
        </p:spPr>
        <p:txBody>
          <a:bodyPr/>
          <a:lstStyle/>
          <a:p>
            <a:pPr>
              <a:buNone/>
            </a:pPr>
            <a:r>
              <a:rPr lang="ru-RU" sz="4400" b="1" dirty="0" smtClean="0">
                <a:solidFill>
                  <a:srgbClr val="FFFF00"/>
                </a:solidFill>
              </a:rPr>
              <a:t>В прикроватной тумбочке хранятся:</a:t>
            </a:r>
          </a:p>
          <a:p>
            <a:pPr lvl="0"/>
            <a:r>
              <a:rPr lang="ru-RU" sz="4400" b="1" dirty="0" smtClean="0">
                <a:solidFill>
                  <a:schemeClr val="bg1"/>
                </a:solidFill>
              </a:rPr>
              <a:t>туалетные принадлежности;</a:t>
            </a:r>
          </a:p>
          <a:p>
            <a:pPr lvl="0"/>
            <a:r>
              <a:rPr lang="ru-RU" sz="4400" b="1" dirty="0" smtClean="0">
                <a:solidFill>
                  <a:schemeClr val="bg1"/>
                </a:solidFill>
              </a:rPr>
              <a:t>принадлежности для чистки одежды и обуви;</a:t>
            </a:r>
          </a:p>
          <a:p>
            <a:pPr lvl="0"/>
            <a:r>
              <a:rPr lang="ru-RU" sz="4400" b="1" dirty="0" smtClean="0">
                <a:solidFill>
                  <a:schemeClr val="bg1"/>
                </a:solidFill>
              </a:rPr>
              <a:t>книги, альбомы, канцелярские принадлежности.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57214"/>
            <a:ext cx="8229600" cy="14287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>
                <a:solidFill>
                  <a:srgbClr val="FFFF00"/>
                </a:solidFill>
              </a:rPr>
              <a:t>В каждой воинской части </a:t>
            </a:r>
            <a:r>
              <a:rPr lang="ru-RU" sz="3600" b="1" dirty="0" smtClean="0">
                <a:solidFill>
                  <a:srgbClr val="FFFF00"/>
                </a:solidFill>
              </a:rPr>
              <a:t>оборудуется </a:t>
            </a:r>
            <a:r>
              <a:rPr lang="ru-RU" sz="3600" b="1" dirty="0">
                <a:solidFill>
                  <a:srgbClr val="FFFF00"/>
                </a:solidFill>
              </a:rPr>
              <a:t>комната боевой славы и ведется «Книга почета воинской части».</a:t>
            </a:r>
          </a:p>
          <a:p>
            <a:pPr>
              <a:buNone/>
            </a:pPr>
            <a:r>
              <a:rPr lang="ru-RU" sz="3600" b="1" dirty="0">
                <a:solidFill>
                  <a:srgbClr val="FFFF00"/>
                </a:solidFill>
              </a:rPr>
              <a:t>Места для хранения всех видов обмундирования </a:t>
            </a:r>
            <a:r>
              <a:rPr lang="ru-RU" sz="3600" b="1" dirty="0" smtClean="0">
                <a:solidFill>
                  <a:srgbClr val="FFFF00"/>
                </a:solidFill>
              </a:rPr>
              <a:t>закрепляются </a:t>
            </a:r>
            <a:r>
              <a:rPr lang="ru-RU" sz="3600" b="1" dirty="0">
                <a:solidFill>
                  <a:srgbClr val="FFFF00"/>
                </a:solidFill>
              </a:rPr>
              <a:t>за военнослужащими и обозначаются ярлычками с </a:t>
            </a:r>
            <a:r>
              <a:rPr lang="ru-RU" sz="3600" b="1" dirty="0" smtClean="0">
                <a:solidFill>
                  <a:srgbClr val="FFFF00"/>
                </a:solidFill>
              </a:rPr>
              <a:t>указанием </a:t>
            </a:r>
            <a:r>
              <a:rPr lang="ru-RU" sz="3600" b="1" dirty="0">
                <a:solidFill>
                  <a:srgbClr val="FFFF00"/>
                </a:solidFill>
              </a:rPr>
              <a:t>на них воинского звания, фамилии и инициалов </a:t>
            </a:r>
            <a:r>
              <a:rPr lang="ru-RU" sz="3600" b="1" dirty="0" smtClean="0">
                <a:solidFill>
                  <a:srgbClr val="FFFF00"/>
                </a:solidFill>
              </a:rPr>
              <a:t>военнослужащего</a:t>
            </a:r>
            <a:r>
              <a:rPr lang="ru-RU" sz="3600" b="1" dirty="0">
                <a:solidFill>
                  <a:srgbClr val="FFFF00"/>
                </a:solidFill>
              </a:rPr>
              <a:t>.</a:t>
            </a: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714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643602"/>
          </a:xfrm>
          <a:solidFill>
            <a:srgbClr val="002060"/>
          </a:solidFill>
        </p:spPr>
        <p:txBody>
          <a:bodyPr/>
          <a:lstStyle/>
          <a:p>
            <a:pPr>
              <a:buNone/>
            </a:pPr>
            <a:r>
              <a:rPr lang="ru-RU" sz="5400" b="1" dirty="0">
                <a:solidFill>
                  <a:srgbClr val="FFFF00"/>
                </a:solidFill>
              </a:rPr>
              <a:t>Помни!</a:t>
            </a:r>
            <a:r>
              <a:rPr lang="ru-RU" sz="5400" b="1" dirty="0"/>
              <a:t> </a:t>
            </a:r>
            <a:r>
              <a:rPr lang="ru-RU" sz="5400" i="1" dirty="0">
                <a:solidFill>
                  <a:schemeClr val="bg1"/>
                </a:solidFill>
              </a:rPr>
              <a:t>Курение разрешается в специально отведенных и оборудованных комнатах или местах.</a:t>
            </a:r>
            <a:endParaRPr lang="ru-RU" sz="5400" dirty="0">
              <a:solidFill>
                <a:schemeClr val="bg1"/>
              </a:solidFill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404</Words>
  <Application>Microsoft Office PowerPoint</Application>
  <PresentationFormat>Экран (4:3)</PresentationFormat>
  <Paragraphs>44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•комната (место) для чистки обуви, •сушилка для обмундирования и обуви,  •комната для умывания, • душевая, •туалет. </vt:lpstr>
      <vt:lpstr>Размещение военнослужащих производится из расчета не менее 12 м3 объема воздуха на одного человека. Кровати могут располагаться в один или два яруса. </vt:lpstr>
      <vt:lpstr>Слайд 7</vt:lpstr>
      <vt:lpstr>Слайд 8</vt:lpstr>
      <vt:lpstr>Слайд 9</vt:lpstr>
      <vt:lpstr>Распределение времени в воинской части осуществляют так, чтобы обеспечить ее постоянную боевую готовность и создать условия для проведения организованной боевой учебы личного состава.</vt:lpstr>
      <vt:lpstr>Слайд 11</vt:lpstr>
      <vt:lpstr>Слайд 12</vt:lpstr>
      <vt:lpstr>Воскресные и праздничные дни являются днями отдыха для всего личного состава, кроме несущего боевое дежурство и службу в суточном наряде. </vt:lpstr>
      <vt:lpstr>Вопросы по теме занятия: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САТК</dc:creator>
  <cp:lastModifiedBy>САТК</cp:lastModifiedBy>
  <cp:revision>15</cp:revision>
  <dcterms:created xsi:type="dcterms:W3CDTF">2009-10-30T12:05:26Z</dcterms:created>
  <dcterms:modified xsi:type="dcterms:W3CDTF">2018-12-07T06:50:39Z</dcterms:modified>
</cp:coreProperties>
</file>