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482400"/>
    <a:srgbClr val="006600"/>
    <a:srgbClr val="663300"/>
    <a:srgbClr val="51237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9B9F-D1D6-4BCD-A632-E0D16ABAF425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041FA-4D6D-4242-AB3C-93EF41137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23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2983"/>
          </a:xfrm>
        </p:spPr>
        <p:txBody>
          <a:bodyPr>
            <a:normAutofit/>
          </a:bodyPr>
          <a:lstStyle/>
          <a:p>
            <a:r>
              <a:rPr lang="ru-RU" sz="4800" b="1" u="sng" dirty="0" smtClean="0">
                <a:solidFill>
                  <a:srgbClr val="FFFF00"/>
                </a:solidFill>
              </a:rPr>
              <a:t>Тема:</a:t>
            </a:r>
            <a:endParaRPr lang="ru-RU" sz="4800" b="1" u="sng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Медицинское освидетельствование граждан при постановке на воинский учёт. </a:t>
            </a:r>
            <a:endParaRPr lang="ru-RU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0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К</a:t>
            </a:r>
            <a:r>
              <a:rPr lang="ru-RU" b="1" u="sng" dirty="0" smtClean="0">
                <a:solidFill>
                  <a:srgbClr val="002060"/>
                </a:solidFill>
              </a:rPr>
              <a:t>атегории </a:t>
            </a:r>
            <a:r>
              <a:rPr lang="ru-RU" b="1" u="sng" dirty="0">
                <a:solidFill>
                  <a:srgbClr val="002060"/>
                </a:solidFill>
              </a:rPr>
              <a:t>годности к военной службе: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>
              <a:buNone/>
            </a:pPr>
            <a:r>
              <a:rPr lang="ru-RU" sz="3600" b="1" dirty="0">
                <a:solidFill>
                  <a:srgbClr val="663300"/>
                </a:solidFill>
              </a:rPr>
              <a:t>«А» — годен к военной службе;</a:t>
            </a:r>
          </a:p>
          <a:p>
            <a:pPr>
              <a:buNone/>
            </a:pPr>
            <a:r>
              <a:rPr lang="ru-RU" sz="3600" b="1" dirty="0">
                <a:solidFill>
                  <a:srgbClr val="663300"/>
                </a:solidFill>
              </a:rPr>
              <a:t>«Б» — годен к военной службе </a:t>
            </a:r>
            <a:r>
              <a:rPr lang="ru-RU" sz="3600" b="1" dirty="0" smtClean="0">
                <a:solidFill>
                  <a:srgbClr val="663300"/>
                </a:solidFill>
              </a:rPr>
              <a:t>с незначительными ограничениями</a:t>
            </a:r>
            <a:r>
              <a:rPr lang="ru-RU" sz="3600" b="1" dirty="0">
                <a:solidFill>
                  <a:srgbClr val="663300"/>
                </a:solidFill>
              </a:rPr>
              <a:t>;</a:t>
            </a:r>
          </a:p>
          <a:p>
            <a:pPr>
              <a:buNone/>
            </a:pPr>
            <a:r>
              <a:rPr lang="ru-RU" sz="3600" b="1" dirty="0">
                <a:solidFill>
                  <a:srgbClr val="663300"/>
                </a:solidFill>
              </a:rPr>
              <a:t>«В» — ограниченно годен к военной службе;</a:t>
            </a:r>
          </a:p>
          <a:p>
            <a:pPr>
              <a:buNone/>
            </a:pPr>
            <a:r>
              <a:rPr lang="ru-RU" sz="3600" b="1" dirty="0">
                <a:solidFill>
                  <a:srgbClr val="663300"/>
                </a:solidFill>
              </a:rPr>
              <a:t>«Г» — временно не годен к военной службе;</a:t>
            </a:r>
          </a:p>
          <a:p>
            <a:pPr>
              <a:buNone/>
            </a:pPr>
            <a:r>
              <a:rPr lang="ru-RU" sz="3600" b="1" dirty="0">
                <a:solidFill>
                  <a:srgbClr val="663300"/>
                </a:solidFill>
              </a:rPr>
              <a:t>«Д» — не годен к военной службе.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357214"/>
            <a:ext cx="8229600" cy="3572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28596" y="6858000"/>
            <a:ext cx="4040188" cy="246073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13572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Граждане с категориями «А» и «Б» подлежат </a:t>
            </a:r>
            <a:r>
              <a:rPr lang="ru-RU" sz="3600" b="1" dirty="0">
                <a:solidFill>
                  <a:schemeClr val="bg1"/>
                </a:solidFill>
              </a:rPr>
              <a:t>призыву на военную службу. 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0" y="1357298"/>
            <a:ext cx="9144000" cy="285752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FFFF00"/>
                </a:solidFill>
              </a:rPr>
              <a:t>При этом граждане, признанные годными к военной службе с </a:t>
            </a:r>
            <a:r>
              <a:rPr lang="ru-RU" sz="3200" dirty="0" smtClean="0">
                <a:solidFill>
                  <a:srgbClr val="FFFF00"/>
                </a:solidFill>
              </a:rPr>
              <a:t>незначительными </a:t>
            </a:r>
            <a:r>
              <a:rPr lang="ru-RU" sz="3200" dirty="0">
                <a:solidFill>
                  <a:srgbClr val="FFFF00"/>
                </a:solidFill>
              </a:rPr>
              <a:t>ограничениями, не могут направляться для прохождения военной службы в Воздушно-десантные войска, </a:t>
            </a:r>
            <a:r>
              <a:rPr lang="ru-RU" sz="3200" dirty="0" smtClean="0">
                <a:solidFill>
                  <a:srgbClr val="FFFF00"/>
                </a:solidFill>
              </a:rPr>
              <a:t>морскую </a:t>
            </a:r>
            <a:r>
              <a:rPr lang="ru-RU" sz="3200" dirty="0">
                <a:solidFill>
                  <a:srgbClr val="FFFF00"/>
                </a:solidFill>
              </a:rPr>
              <a:t>пехоту </a:t>
            </a:r>
            <a:r>
              <a:rPr lang="ru-RU" sz="3200" dirty="0" smtClean="0">
                <a:solidFill>
                  <a:srgbClr val="FFFF00"/>
                </a:solidFill>
              </a:rPr>
              <a:t>, </a:t>
            </a:r>
            <a:r>
              <a:rPr lang="ru-RU" sz="3200" dirty="0">
                <a:solidFill>
                  <a:srgbClr val="FFFF00"/>
                </a:solidFill>
              </a:rPr>
              <a:t>Военно-Морской Флот (плавающий состав</a:t>
            </a:r>
            <a:r>
              <a:rPr lang="ru-RU" sz="3200" dirty="0" smtClean="0">
                <a:solidFill>
                  <a:srgbClr val="FFFF00"/>
                </a:solidFill>
              </a:rPr>
              <a:t>) </a:t>
            </a:r>
            <a:r>
              <a:rPr lang="ru-RU" sz="3200" smtClean="0">
                <a:solidFill>
                  <a:srgbClr val="FFFF00"/>
                </a:solidFill>
              </a:rPr>
              <a:t>и спецназ.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0" y="4286256"/>
            <a:ext cx="9143999" cy="25717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Гражданам с категорией «Г» предоставляется </a:t>
            </a:r>
            <a:r>
              <a:rPr lang="ru-RU" sz="3200" b="1" dirty="0">
                <a:solidFill>
                  <a:schemeClr val="bg1"/>
                </a:solidFill>
              </a:rPr>
              <a:t>отсрочка от призыва на 6 или 12 месяцев для обследования и лечения.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2857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3000372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Граждане, признанные ограниченно годными к военной службе (</a:t>
            </a:r>
            <a:r>
              <a:rPr lang="ru-RU" sz="3200" dirty="0" smtClean="0">
                <a:solidFill>
                  <a:schemeClr val="bg1"/>
                </a:solidFill>
              </a:rPr>
              <a:t>категория </a:t>
            </a:r>
            <a:r>
              <a:rPr lang="ru-RU" sz="3200" dirty="0">
                <a:solidFill>
                  <a:schemeClr val="bg1"/>
                </a:solidFill>
              </a:rPr>
              <a:t>«В»), зачисляются в запас Вооруженных Сил РФ и </a:t>
            </a:r>
            <a:r>
              <a:rPr lang="ru-RU" sz="3200" dirty="0" smtClean="0">
                <a:solidFill>
                  <a:schemeClr val="bg1"/>
                </a:solidFill>
              </a:rPr>
              <a:t>подлежат </a:t>
            </a:r>
            <a:r>
              <a:rPr lang="ru-RU" sz="3200" dirty="0">
                <a:solidFill>
                  <a:schemeClr val="bg1"/>
                </a:solidFill>
              </a:rPr>
              <a:t>периодическому (один раз в 3 года) освидетельствованию до достижения ими 27-летнего </a:t>
            </a:r>
            <a:r>
              <a:rPr lang="ru-RU" sz="3200" dirty="0" smtClean="0">
                <a:solidFill>
                  <a:schemeClr val="bg1"/>
                </a:solidFill>
              </a:rPr>
              <a:t>возраста.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85786" y="6858000"/>
            <a:ext cx="1328718" cy="268270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3000372"/>
            <a:ext cx="9144000" cy="1500198"/>
          </a:xfrm>
        </p:spPr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А </a:t>
            </a:r>
            <a:r>
              <a:rPr lang="ru-RU" sz="3200" dirty="0">
                <a:solidFill>
                  <a:srgbClr val="FFFF00"/>
                </a:solidFill>
              </a:rPr>
              <a:t>признанные </a:t>
            </a:r>
            <a:r>
              <a:rPr lang="ru-RU" sz="3200" dirty="0" smtClean="0">
                <a:solidFill>
                  <a:srgbClr val="FFFF00"/>
                </a:solidFill>
              </a:rPr>
              <a:t>негодными </a:t>
            </a:r>
            <a:r>
              <a:rPr lang="ru-RU" sz="3200" dirty="0">
                <a:solidFill>
                  <a:srgbClr val="FFFF00"/>
                </a:solidFill>
              </a:rPr>
              <a:t>к военной службе </a:t>
            </a:r>
            <a:r>
              <a:rPr lang="ru-RU" sz="3200" dirty="0">
                <a:solidFill>
                  <a:schemeClr val="bg1"/>
                </a:solidFill>
              </a:rPr>
              <a:t>(категория «Д») </a:t>
            </a:r>
            <a:r>
              <a:rPr lang="ru-RU" sz="3200" u="sng" dirty="0">
                <a:solidFill>
                  <a:srgbClr val="FFFF00"/>
                </a:solidFill>
              </a:rPr>
              <a:t>исключаются с </a:t>
            </a:r>
            <a:r>
              <a:rPr lang="ru-RU" sz="3200" u="sng" dirty="0" smtClean="0">
                <a:solidFill>
                  <a:srgbClr val="FFFF00"/>
                </a:solidFill>
              </a:rPr>
              <a:t>воинского </a:t>
            </a:r>
            <a:r>
              <a:rPr lang="ru-RU" sz="3200" u="sng" dirty="0">
                <a:solidFill>
                  <a:srgbClr val="FFFF00"/>
                </a:solidFill>
              </a:rPr>
              <a:t>учета</a:t>
            </a:r>
            <a:r>
              <a:rPr lang="ru-RU" sz="32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" y="4214818"/>
            <a:ext cx="9144000" cy="26431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>
                <a:solidFill>
                  <a:schemeClr val="bg1"/>
                </a:solidFill>
              </a:rPr>
              <a:t>Граждане, признанные при первоначальной постановке на воинский учет нуждающимися </a:t>
            </a:r>
            <a:r>
              <a:rPr lang="ru-RU" sz="3200" dirty="0" smtClean="0">
                <a:solidFill>
                  <a:schemeClr val="bg1"/>
                </a:solidFill>
              </a:rPr>
              <a:t>в </a:t>
            </a:r>
            <a:r>
              <a:rPr lang="ru-RU" sz="3200" dirty="0">
                <a:solidFill>
                  <a:schemeClr val="bg1"/>
                </a:solidFill>
              </a:rPr>
              <a:t>обследовании и </a:t>
            </a:r>
            <a:r>
              <a:rPr lang="ru-RU" sz="3200" dirty="0" smtClean="0">
                <a:solidFill>
                  <a:schemeClr val="bg1"/>
                </a:solidFill>
              </a:rPr>
              <a:t>лечении, </a:t>
            </a:r>
            <a:r>
              <a:rPr lang="ru-RU" sz="3200" dirty="0">
                <a:solidFill>
                  <a:schemeClr val="bg1"/>
                </a:solidFill>
              </a:rPr>
              <a:t>военным комиссариатом направляются в медицинские </a:t>
            </a:r>
            <a:r>
              <a:rPr lang="ru-RU" sz="3200" dirty="0" smtClean="0">
                <a:solidFill>
                  <a:schemeClr val="bg1"/>
                </a:solidFill>
              </a:rPr>
              <a:t>учреждения</a:t>
            </a:r>
            <a:r>
              <a:rPr lang="ru-RU" sz="32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2571744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chemeClr val="bg1"/>
                </a:solidFill>
              </a:rPr>
              <a:t>Комиссия по постановке граждан на воинский учет, кроме медицинского освидетельствования для </a:t>
            </a:r>
            <a:r>
              <a:rPr lang="ru-RU" sz="3200" b="0" dirty="0"/>
              <a:t>определения их </a:t>
            </a:r>
            <a:r>
              <a:rPr lang="ru-RU" sz="3200" b="0" dirty="0" smtClean="0"/>
              <a:t>годности </a:t>
            </a:r>
            <a:r>
              <a:rPr lang="ru-RU" sz="3200" b="0" dirty="0"/>
              <a:t>к военной службе по состоянию здоровья, проводит </a:t>
            </a:r>
            <a:r>
              <a:rPr lang="ru-RU" sz="3200" b="0" dirty="0" smtClean="0"/>
              <a:t>мероприятия </a:t>
            </a:r>
            <a:r>
              <a:rPr lang="ru-RU" sz="3200" b="0" dirty="0"/>
              <a:t>по профессиональному психологическому отбору.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6795303"/>
            <a:ext cx="4040188" cy="12539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" y="2428868"/>
            <a:ext cx="9144000" cy="4143404"/>
          </a:xfrm>
        </p:spPr>
        <p:txBody>
          <a:bodyPr>
            <a:normAutofit lnSpcReduction="10000"/>
          </a:bodyPr>
          <a:lstStyle/>
          <a:p>
            <a:r>
              <a:rPr lang="ru-RU" sz="3200" b="0" dirty="0">
                <a:solidFill>
                  <a:srgbClr val="482400"/>
                </a:solidFill>
              </a:rPr>
              <a:t>В </a:t>
            </a:r>
            <a:r>
              <a:rPr lang="ru-RU" sz="3200" b="0" dirty="0" smtClean="0">
                <a:solidFill>
                  <a:srgbClr val="482400"/>
                </a:solidFill>
              </a:rPr>
              <a:t>военкоматах </a:t>
            </a:r>
            <a:r>
              <a:rPr lang="ru-RU" sz="3200" b="0" dirty="0">
                <a:solidFill>
                  <a:srgbClr val="482400"/>
                </a:solidFill>
              </a:rPr>
              <a:t>этот отбор проводится группой профотбора, которая по данным социально-психологического изучения и результатам психологического и психофизиологического обследования </a:t>
            </a:r>
            <a:r>
              <a:rPr lang="ru-RU" sz="3200" b="0" dirty="0" smtClean="0">
                <a:solidFill>
                  <a:srgbClr val="482400"/>
                </a:solidFill>
              </a:rPr>
              <a:t>определяет </a:t>
            </a:r>
            <a:r>
              <a:rPr lang="ru-RU" sz="3200" b="0" dirty="0">
                <a:solidFill>
                  <a:srgbClr val="482400"/>
                </a:solidFill>
              </a:rPr>
              <a:t>профессиональную пригодность гражданина к </a:t>
            </a:r>
            <a:r>
              <a:rPr lang="ru-RU" sz="3200" b="0" dirty="0" smtClean="0">
                <a:solidFill>
                  <a:srgbClr val="482400"/>
                </a:solidFill>
              </a:rPr>
              <a:t>обучению </a:t>
            </a:r>
            <a:r>
              <a:rPr lang="ru-RU" sz="3200" b="0" dirty="0">
                <a:solidFill>
                  <a:srgbClr val="482400"/>
                </a:solidFill>
              </a:rPr>
              <a:t>в военно-учебных заведениях или к подготовке по </a:t>
            </a:r>
            <a:r>
              <a:rPr lang="ru-RU" sz="3200" b="0" dirty="0" smtClean="0">
                <a:solidFill>
                  <a:srgbClr val="482400"/>
                </a:solidFill>
              </a:rPr>
              <a:t>военно-учетным </a:t>
            </a:r>
            <a:r>
              <a:rPr lang="ru-RU" sz="3200" b="0" dirty="0">
                <a:solidFill>
                  <a:srgbClr val="482400"/>
                </a:solidFill>
              </a:rPr>
              <a:t>специальностям в государственных и </a:t>
            </a:r>
            <a:r>
              <a:rPr lang="ru-RU" sz="3200" b="0" dirty="0" smtClean="0">
                <a:solidFill>
                  <a:srgbClr val="482400"/>
                </a:solidFill>
              </a:rPr>
              <a:t>общественных </a:t>
            </a:r>
            <a:r>
              <a:rPr lang="ru-RU" sz="3200" b="0" dirty="0">
                <a:solidFill>
                  <a:srgbClr val="482400"/>
                </a:solidFill>
              </a:rPr>
              <a:t>организациях</a:t>
            </a:r>
            <a:r>
              <a:rPr lang="ru-RU" sz="3200" b="0" dirty="0" smtClean="0">
                <a:solidFill>
                  <a:srgbClr val="482400"/>
                </a:solidFill>
              </a:rPr>
              <a:t>.</a:t>
            </a:r>
            <a:endParaRPr lang="ru-RU" sz="3200" b="0" dirty="0">
              <a:solidFill>
                <a:srgbClr val="4824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76" y="6858000"/>
            <a:ext cx="4041775" cy="12539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2857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6858000"/>
            <a:ext cx="4040188" cy="17463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10715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u="sng" dirty="0">
                <a:solidFill>
                  <a:srgbClr val="FFFF00"/>
                </a:solidFill>
              </a:rPr>
              <a:t>По </a:t>
            </a:r>
            <a:r>
              <a:rPr lang="ru-RU" sz="3600" b="1" u="sng">
                <a:solidFill>
                  <a:srgbClr val="FFFF00"/>
                </a:solidFill>
              </a:rPr>
              <a:t>результатам </a:t>
            </a:r>
            <a:r>
              <a:rPr lang="ru-RU" sz="3600" b="1" u="sng" smtClean="0">
                <a:solidFill>
                  <a:srgbClr val="FFFF00"/>
                </a:solidFill>
              </a:rPr>
              <a:t> проф. отбора </a:t>
            </a:r>
            <a:r>
              <a:rPr lang="ru-RU" sz="3600" b="1" u="sng" dirty="0">
                <a:solidFill>
                  <a:srgbClr val="FFFF00"/>
                </a:solidFill>
              </a:rPr>
              <a:t>выносится одно из четырех </a:t>
            </a:r>
            <a:r>
              <a:rPr lang="ru-RU" sz="3600" b="1" u="sng" dirty="0" smtClean="0">
                <a:solidFill>
                  <a:srgbClr val="FFFF00"/>
                </a:solidFill>
              </a:rPr>
              <a:t>заключений</a:t>
            </a:r>
            <a:r>
              <a:rPr lang="ru-RU" sz="3600" b="1" dirty="0" smtClean="0">
                <a:solidFill>
                  <a:srgbClr val="FFFF00"/>
                </a:solidFill>
              </a:rPr>
              <a:t>: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57752" y="6858000"/>
            <a:ext cx="4041775" cy="10319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" y="1142985"/>
            <a:ext cx="9143999" cy="57150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-</a:t>
            </a:r>
            <a:r>
              <a:rPr lang="ru-RU" sz="3600" b="1" dirty="0" smtClean="0">
                <a:solidFill>
                  <a:schemeClr val="bg1"/>
                </a:solidFill>
              </a:rPr>
              <a:t>рекомендуется </a:t>
            </a:r>
            <a:r>
              <a:rPr lang="ru-RU" sz="3600" b="1" dirty="0">
                <a:solidFill>
                  <a:schemeClr val="bg1"/>
                </a:solidFill>
              </a:rPr>
              <a:t>в первую очередь — первая категория</a:t>
            </a:r>
            <a:r>
              <a:rPr lang="ru-RU" sz="3600" b="1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-</a:t>
            </a:r>
            <a:r>
              <a:rPr lang="ru-RU" sz="3600" b="1" dirty="0" smtClean="0">
                <a:solidFill>
                  <a:schemeClr val="bg1"/>
                </a:solidFill>
              </a:rPr>
              <a:t>рекомендуется </a:t>
            </a:r>
            <a:r>
              <a:rPr lang="ru-RU" sz="3600" b="1" dirty="0">
                <a:solidFill>
                  <a:schemeClr val="bg1"/>
                </a:solidFill>
              </a:rPr>
              <a:t>— вторая категория</a:t>
            </a:r>
            <a:r>
              <a:rPr lang="ru-RU" sz="3600" b="1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-</a:t>
            </a:r>
            <a:r>
              <a:rPr lang="ru-RU" sz="3600" b="1" dirty="0" smtClean="0">
                <a:solidFill>
                  <a:schemeClr val="bg1"/>
                </a:solidFill>
              </a:rPr>
              <a:t>рекомендуется </a:t>
            </a:r>
            <a:r>
              <a:rPr lang="ru-RU" sz="3600" b="1" dirty="0">
                <a:solidFill>
                  <a:schemeClr val="bg1"/>
                </a:solidFill>
              </a:rPr>
              <a:t>условно </a:t>
            </a:r>
            <a:r>
              <a:rPr lang="ru-RU" sz="3600" dirty="0">
                <a:solidFill>
                  <a:schemeClr val="bg1"/>
                </a:solidFill>
              </a:rPr>
              <a:t>— </a:t>
            </a:r>
            <a:r>
              <a:rPr lang="ru-RU" sz="3600" b="1" dirty="0">
                <a:solidFill>
                  <a:schemeClr val="bg1"/>
                </a:solidFill>
              </a:rPr>
              <a:t>третья </a:t>
            </a:r>
            <a:r>
              <a:rPr lang="ru-RU" sz="3600" b="1" dirty="0" smtClean="0">
                <a:solidFill>
                  <a:schemeClr val="bg1"/>
                </a:solidFill>
              </a:rPr>
              <a:t>категория;</a:t>
            </a:r>
          </a:p>
          <a:p>
            <a:pPr>
              <a:buNone/>
            </a:pPr>
            <a:r>
              <a:rPr lang="ru-RU" sz="3600" smtClean="0">
                <a:solidFill>
                  <a:schemeClr val="bg1"/>
                </a:solidFill>
              </a:rPr>
              <a:t>-</a:t>
            </a:r>
            <a:r>
              <a:rPr lang="ru-RU" sz="3600" b="1" smtClean="0">
                <a:solidFill>
                  <a:schemeClr val="bg1"/>
                </a:solidFill>
              </a:rPr>
              <a:t>не   </a:t>
            </a:r>
            <a:r>
              <a:rPr lang="ru-RU" sz="3600" b="1" dirty="0">
                <a:solidFill>
                  <a:schemeClr val="bg1"/>
                </a:solidFill>
              </a:rPr>
              <a:t>рекомендуется   </a:t>
            </a:r>
            <a:r>
              <a:rPr lang="ru-RU" sz="3600" dirty="0">
                <a:solidFill>
                  <a:schemeClr val="bg1"/>
                </a:solidFill>
              </a:rPr>
              <a:t>—   </a:t>
            </a:r>
            <a:r>
              <a:rPr lang="ru-RU" sz="3600" b="1" dirty="0">
                <a:solidFill>
                  <a:schemeClr val="bg1"/>
                </a:solidFill>
              </a:rPr>
              <a:t>четвертая   категория;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324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Тема:</vt:lpstr>
      <vt:lpstr>Категории годности к военной службе: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САТК</dc:creator>
  <cp:lastModifiedBy>САТК</cp:lastModifiedBy>
  <cp:revision>13</cp:revision>
  <dcterms:created xsi:type="dcterms:W3CDTF">2010-04-26T09:53:46Z</dcterms:created>
  <dcterms:modified xsi:type="dcterms:W3CDTF">2019-01-29T11:08:26Z</dcterms:modified>
</cp:coreProperties>
</file>