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FCD"/>
    <a:srgbClr val="00FF00"/>
    <a:srgbClr val="000054"/>
    <a:srgbClr val="000066"/>
    <a:srgbClr val="00006C"/>
    <a:srgbClr val="006600"/>
    <a:srgbClr val="0066FF"/>
    <a:srgbClr val="54002A"/>
    <a:srgbClr val="005000"/>
    <a:srgbClr val="0054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42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3D896-E2CD-4FA6-B05D-E7F8348437D0}" type="datetimeFigureOut">
              <a:rPr lang="ru-RU" smtClean="0"/>
              <a:pPr/>
              <a:t>24.10.2018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B5CA8-D16F-4F7B-BFB7-D9CC1F32F7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3D896-E2CD-4FA6-B05D-E7F8348437D0}" type="datetimeFigureOut">
              <a:rPr lang="ru-RU" smtClean="0"/>
              <a:pPr/>
              <a:t>24.10.2018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B5CA8-D16F-4F7B-BFB7-D9CC1F32F7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3D896-E2CD-4FA6-B05D-E7F8348437D0}" type="datetimeFigureOut">
              <a:rPr lang="ru-RU" smtClean="0"/>
              <a:pPr/>
              <a:t>24.10.2018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B5CA8-D16F-4F7B-BFB7-D9CC1F32F7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3D896-E2CD-4FA6-B05D-E7F8348437D0}" type="datetimeFigureOut">
              <a:rPr lang="ru-RU" smtClean="0"/>
              <a:pPr/>
              <a:t>24.10.2018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B5CA8-D16F-4F7B-BFB7-D9CC1F32F7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3D896-E2CD-4FA6-B05D-E7F8348437D0}" type="datetimeFigureOut">
              <a:rPr lang="ru-RU" smtClean="0"/>
              <a:pPr/>
              <a:t>24.10.2018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B5CA8-D16F-4F7B-BFB7-D9CC1F32F7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3D896-E2CD-4FA6-B05D-E7F8348437D0}" type="datetimeFigureOut">
              <a:rPr lang="ru-RU" smtClean="0"/>
              <a:pPr/>
              <a:t>24.10.2018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B5CA8-D16F-4F7B-BFB7-D9CC1F32F7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3D896-E2CD-4FA6-B05D-E7F8348437D0}" type="datetimeFigureOut">
              <a:rPr lang="ru-RU" smtClean="0"/>
              <a:pPr/>
              <a:t>24.10.2018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B5CA8-D16F-4F7B-BFB7-D9CC1F32F7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3D896-E2CD-4FA6-B05D-E7F8348437D0}" type="datetimeFigureOut">
              <a:rPr lang="ru-RU" smtClean="0"/>
              <a:pPr/>
              <a:t>24.10.2018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B5CA8-D16F-4F7B-BFB7-D9CC1F32F7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3D896-E2CD-4FA6-B05D-E7F8348437D0}" type="datetimeFigureOut">
              <a:rPr lang="ru-RU" smtClean="0"/>
              <a:pPr/>
              <a:t>24.10.2018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B5CA8-D16F-4F7B-BFB7-D9CC1F32F7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3D896-E2CD-4FA6-B05D-E7F8348437D0}" type="datetimeFigureOut">
              <a:rPr lang="ru-RU" smtClean="0"/>
              <a:pPr/>
              <a:t>24.10.2018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B5CA8-D16F-4F7B-BFB7-D9CC1F32F7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3D896-E2CD-4FA6-B05D-E7F8348437D0}" type="datetimeFigureOut">
              <a:rPr lang="ru-RU" smtClean="0"/>
              <a:pPr/>
              <a:t>24.10.2018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B5CA8-D16F-4F7B-BFB7-D9CC1F32F7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93D896-E2CD-4FA6-B05D-E7F8348437D0}" type="datetimeFigureOut">
              <a:rPr lang="ru-RU" smtClean="0"/>
              <a:pPr/>
              <a:t>24.10.2018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1B5CA8-D16F-4F7B-BFB7-D9CC1F32F7B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6858000"/>
            <a:ext cx="6400800" cy="214338"/>
          </a:xfrm>
        </p:spPr>
        <p:txBody>
          <a:bodyPr>
            <a:normAutofit fontScale="32500" lnSpcReduction="20000"/>
          </a:bodyPr>
          <a:lstStyle/>
          <a:p>
            <a:endParaRPr lang="ru-RU" dirty="0"/>
          </a:p>
        </p:txBody>
      </p:sp>
      <p:pic>
        <p:nvPicPr>
          <p:cNvPr id="1026" name="Picture 2" descr="C:\Documents and Settings\Администратор\Рабочий стол\поисковый отряд\Вахта Памяти\Photo-003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0"/>
            <a:ext cx="91440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7200" b="1" i="0" u="sng" strike="noStrike" cap="none" normalizeH="0" baseline="0" dirty="0" smtClean="0">
                <a:ln>
                  <a:noFill/>
                </a:ln>
                <a:solidFill>
                  <a:srgbClr val="00FF00"/>
                </a:solidFill>
                <a:effectLst/>
                <a:latin typeface="Franklin Gothic Demi" pitchFamily="34" charset="0"/>
                <a:ea typeface="Calibri" pitchFamily="34" charset="0"/>
                <a:cs typeface="Times New Roman" pitchFamily="18" charset="0"/>
              </a:rPr>
              <a:t>Тема:</a:t>
            </a:r>
            <a:r>
              <a:rPr kumimoji="0" lang="ru-RU" sz="7200" b="1" i="0" u="none" strike="noStrike" cap="none" normalizeH="0" baseline="0" dirty="0" smtClean="0">
                <a:ln>
                  <a:noFill/>
                </a:ln>
                <a:solidFill>
                  <a:srgbClr val="00FF00"/>
                </a:solidFill>
                <a:effectLst/>
                <a:latin typeface="Franklin Gothic Dem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7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Franklin Gothic Demi" pitchFamily="34" charset="0"/>
                <a:ea typeface="Calibri" pitchFamily="34" charset="0"/>
                <a:cs typeface="Times New Roman" pitchFamily="18" charset="0"/>
              </a:rPr>
              <a:t>Воинские должности и специальные обязанности военнослужащих.</a:t>
            </a:r>
            <a:endParaRPr kumimoji="0" lang="ru-RU" sz="7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Franklin Gothic Demi" pitchFamily="34" charset="0"/>
            </a:endParaRPr>
          </a:p>
        </p:txBody>
      </p:sp>
    </p:spTree>
  </p:cSld>
  <p:clrMapOvr>
    <a:masterClrMapping/>
  </p:clrMapOvr>
  <p:transition spd="slow">
    <p:blinds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42918"/>
            <a:ext cx="9144000" cy="357190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pPr lvl="0"/>
            <a:r>
              <a:rPr lang="ru-RU" b="1" dirty="0" smtClean="0"/>
              <a:t>2. Порядок </a:t>
            </a:r>
            <a:r>
              <a:rPr lang="ru-RU" b="1" dirty="0"/>
              <a:t>присвоения воинских званий.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42984"/>
            <a:ext cx="9144000" cy="5715016"/>
          </a:xfrm>
          <a:solidFill>
            <a:srgbClr val="54002A"/>
          </a:solidFill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>
                <a:solidFill>
                  <a:schemeClr val="bg1"/>
                </a:solidFill>
              </a:rPr>
              <a:t>Присвоение воинских званий высших офицеров производит Президент РФ, остальных военнослужащих – должностные лица в соответствии с Положением о порядке прохождения военной службы. </a:t>
            </a:r>
          </a:p>
          <a:p>
            <a:pPr>
              <a:buNone/>
            </a:pPr>
            <a:r>
              <a:rPr lang="ru-RU" dirty="0">
                <a:solidFill>
                  <a:schemeClr val="bg1"/>
                </a:solidFill>
              </a:rPr>
              <a:t>Очередное воинское звание присваивается военнослужащему в день истечения срока его военной службы в предыдущем воинском звании, если он занимает </a:t>
            </a:r>
            <a:r>
              <a:rPr lang="ru-RU" dirty="0" smtClean="0">
                <a:solidFill>
                  <a:schemeClr val="bg1"/>
                </a:solidFill>
              </a:rPr>
              <a:t>должность, </a:t>
            </a:r>
            <a:r>
              <a:rPr lang="ru-RU" dirty="0">
                <a:solidFill>
                  <a:schemeClr val="bg1"/>
                </a:solidFill>
              </a:rPr>
              <a:t>для которой штатом предусмотрено звание, равное или более высокое, чем то, которое ему присваивается.</a:t>
            </a:r>
          </a:p>
          <a:p>
            <a:pPr>
              <a:buNone/>
            </a:pP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3F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85776"/>
            <a:ext cx="8229600" cy="7143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429420"/>
          </a:xfrm>
          <a:solidFill>
            <a:schemeClr val="tx1"/>
          </a:solidFill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>
                <a:solidFill>
                  <a:srgbClr val="FFFF00"/>
                </a:solidFill>
              </a:rPr>
              <a:t>Воинские звания «рядовой», «матрос» присваиваются призванным на службу одновременно с зачислением их в списки личного состава части.</a:t>
            </a:r>
            <a:r>
              <a:rPr lang="ru-RU" dirty="0">
                <a:solidFill>
                  <a:schemeClr val="bg1"/>
                </a:solidFill>
              </a:rPr>
              <a:t> Звания «ефрейтор» и «старший матрос» присваиваются рядовым и матросам, образцово выполняющим свои служебные обязанности, имеющим хорошие и отличные показатели в учёбе и примерную дисциплину, а также при назначении их на должности, для которых штатным расписанием предусмотрены звания «ефрейтор» или «старший матрос». 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500090"/>
            <a:ext cx="8229600" cy="14287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215106"/>
          </a:xfrm>
          <a:solidFill>
            <a:srgbClr val="00006C"/>
          </a:solidFill>
        </p:spPr>
        <p:txBody>
          <a:bodyPr/>
          <a:lstStyle/>
          <a:p>
            <a:pPr>
              <a:buNone/>
            </a:pPr>
            <a:r>
              <a:rPr lang="ru-RU" dirty="0">
                <a:solidFill>
                  <a:srgbClr val="FFFF00"/>
                </a:solidFill>
              </a:rPr>
              <a:t>Первичные сержантские (старшинские) звания присваиваются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>
                <a:solidFill>
                  <a:srgbClr val="FFFF00"/>
                </a:solidFill>
              </a:rPr>
              <a:t>лицам, окончившим учебные части, при условии сдачи экзаменов по программе подготовки сержантов, а солдатам и матросам, исполняющим должности сержантов и старшин, - после успешной сдачи испытаний по установленной программе. </a:t>
            </a:r>
            <a:r>
              <a:rPr lang="ru-RU" dirty="0">
                <a:solidFill>
                  <a:schemeClr val="bg1"/>
                </a:solidFill>
              </a:rPr>
              <a:t>Последующие сержантские и старшинские звания присваиваются при наличии определённых условий.</a:t>
            </a:r>
          </a:p>
        </p:txBody>
      </p:sp>
    </p:spTree>
  </p:cSld>
  <p:clrMapOvr>
    <a:masterClrMapping/>
  </p:clrMapOvr>
  <p:transition spd="slow">
    <p:cover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85776"/>
            <a:ext cx="8229600" cy="28577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14290"/>
            <a:ext cx="8229600" cy="6357982"/>
          </a:xfrm>
          <a:solidFill>
            <a:schemeClr val="tx1"/>
          </a:solidFill>
        </p:spPr>
        <p:txBody>
          <a:bodyPr/>
          <a:lstStyle/>
          <a:p>
            <a:pPr>
              <a:buNone/>
            </a:pPr>
            <a:r>
              <a:rPr lang="ru-RU" dirty="0">
                <a:solidFill>
                  <a:schemeClr val="bg1"/>
                </a:solidFill>
              </a:rPr>
              <a:t>Понижение в воинском звании сержантов и старшин в качестве меры дисциплинарного взыскания производится на основаниях, указанных в Дисциплинарном уставе ВС РФ. Понижение в воинских званиях может сопровождаться переводом на более низкую должность.</a:t>
            </a:r>
          </a:p>
          <a:p>
            <a:pPr>
              <a:buNone/>
            </a:pP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" name="5-конечная звезда 4"/>
          <p:cNvSpPr/>
          <p:nvPr/>
        </p:nvSpPr>
        <p:spPr>
          <a:xfrm>
            <a:off x="4071934" y="4357694"/>
            <a:ext cx="1571636" cy="1500198"/>
          </a:xfrm>
          <a:prstGeom prst="star5">
            <a:avLst/>
          </a:prstGeom>
          <a:solidFill>
            <a:srgbClr val="FF0000"/>
          </a:solidFill>
          <a:ln>
            <a:solidFill>
              <a:srgbClr val="FFFF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>
    <p:checker dir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1000156"/>
            <a:ext cx="8229600" cy="42862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643602"/>
          </a:xfrm>
          <a:solidFill>
            <a:srgbClr val="000054"/>
          </a:solidFill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Front"/>
            <a:lightRig rig="threePt" dir="t"/>
          </a:scene3d>
        </p:spPr>
        <p:txBody>
          <a:bodyPr/>
          <a:lstStyle/>
          <a:p>
            <a:pPr algn="ctr">
              <a:buNone/>
            </a:pPr>
            <a:r>
              <a:rPr lang="ru-RU" sz="4400" b="1" u="sng" dirty="0" smtClean="0">
                <a:solidFill>
                  <a:srgbClr val="FF0000"/>
                </a:solidFill>
              </a:rPr>
              <a:t>Домашнее задание:</a:t>
            </a:r>
          </a:p>
          <a:p>
            <a:pPr marL="514350" indent="-514350">
              <a:buAutoNum type="arabicPeriod"/>
            </a:pPr>
            <a:r>
              <a:rPr lang="ru-RU" sz="3600" dirty="0" smtClean="0">
                <a:solidFill>
                  <a:schemeClr val="bg1"/>
                </a:solidFill>
              </a:rPr>
              <a:t>Зарисовать в конспект и выучить  общевойсковые знаки различия (погоны). </a:t>
            </a:r>
            <a:r>
              <a:rPr lang="ru-RU" i="1" dirty="0" smtClean="0">
                <a:solidFill>
                  <a:schemeClr val="bg1"/>
                </a:solidFill>
              </a:rPr>
              <a:t>От рядового до маршала РФ.</a:t>
            </a:r>
          </a:p>
          <a:p>
            <a:pPr marL="514350" indent="-514350">
              <a:buAutoNum type="arabicPeriod"/>
            </a:pPr>
            <a:r>
              <a:rPr lang="ru-RU" sz="3600" i="1" dirty="0" smtClean="0">
                <a:solidFill>
                  <a:schemeClr val="bg1"/>
                </a:solidFill>
              </a:rPr>
              <a:t>Выучить записи конспекта.</a:t>
            </a:r>
          </a:p>
          <a:p>
            <a:pPr marL="514350" indent="-514350">
              <a:buAutoNum type="arabicPeriod"/>
            </a:pPr>
            <a:r>
              <a:rPr lang="ru-RU" sz="3600" i="1" dirty="0" smtClean="0">
                <a:solidFill>
                  <a:schemeClr val="bg1"/>
                </a:solidFill>
              </a:rPr>
              <a:t>Подготовить индивидуальное сообщение по теме «История создания уставов ВС».</a:t>
            </a:r>
            <a:endParaRPr lang="ru-RU" sz="3600" i="1" dirty="0">
              <a:solidFill>
                <a:schemeClr val="bg1"/>
              </a:solidFill>
            </a:endParaRPr>
          </a:p>
        </p:txBody>
      </p:sp>
      <p:sp>
        <p:nvSpPr>
          <p:cNvPr id="4" name="Улыбающееся лицо 3"/>
          <p:cNvSpPr/>
          <p:nvPr/>
        </p:nvSpPr>
        <p:spPr>
          <a:xfrm>
            <a:off x="6929454" y="4643446"/>
            <a:ext cx="1357322" cy="1357322"/>
          </a:xfrm>
          <a:prstGeom prst="smileyFac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FF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  <a:solidFill>
            <a:srgbClr val="002060"/>
          </a:solidFill>
        </p:spPr>
        <p:txBody>
          <a:bodyPr>
            <a:normAutofit fontScale="90000"/>
          </a:bodyPr>
          <a:lstStyle/>
          <a:p>
            <a:r>
              <a:rPr lang="ru-RU" b="1" u="sng" dirty="0" smtClean="0">
                <a:solidFill>
                  <a:srgbClr val="FF0000"/>
                </a:solidFill>
              </a:rPr>
              <a:t>План:</a:t>
            </a:r>
            <a:endParaRPr lang="ru-RU" b="1" u="sng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643602"/>
          </a:xfrm>
          <a:solidFill>
            <a:srgbClr val="002060"/>
          </a:solidFill>
        </p:spPr>
        <p:txBody>
          <a:bodyPr/>
          <a:lstStyle/>
          <a:p>
            <a:pPr lvl="0">
              <a:buNone/>
            </a:pPr>
            <a:r>
              <a:rPr lang="ru-RU" sz="4400" dirty="0" smtClean="0">
                <a:solidFill>
                  <a:schemeClr val="bg1"/>
                </a:solidFill>
              </a:rPr>
              <a:t>1. </a:t>
            </a:r>
            <a:r>
              <a:rPr lang="ru-RU" sz="4400" dirty="0">
                <a:solidFill>
                  <a:schemeClr val="bg1"/>
                </a:solidFill>
              </a:rPr>
              <a:t>Воинские звания военнослужащих ВС РФ.</a:t>
            </a:r>
          </a:p>
          <a:p>
            <a:pPr lvl="0">
              <a:buNone/>
            </a:pPr>
            <a:r>
              <a:rPr lang="ru-RU" sz="4400" dirty="0" smtClean="0">
                <a:solidFill>
                  <a:schemeClr val="bg1"/>
                </a:solidFill>
              </a:rPr>
              <a:t>2. Порядок </a:t>
            </a:r>
            <a:r>
              <a:rPr lang="ru-RU" sz="4400" dirty="0">
                <a:solidFill>
                  <a:schemeClr val="bg1"/>
                </a:solidFill>
              </a:rPr>
              <a:t>присвоения воинских званий</a:t>
            </a:r>
            <a:r>
              <a:rPr lang="ru-RU" sz="4400" dirty="0" smtClean="0">
                <a:solidFill>
                  <a:schemeClr val="bg1"/>
                </a:solidFill>
              </a:rPr>
              <a:t>.</a:t>
            </a:r>
          </a:p>
          <a:p>
            <a:pPr lvl="0">
              <a:buNone/>
            </a:pPr>
            <a:r>
              <a:rPr lang="ru-RU" sz="4400" dirty="0" smtClean="0">
                <a:solidFill>
                  <a:schemeClr val="bg1"/>
                </a:solidFill>
              </a:rPr>
              <a:t>3. </a:t>
            </a:r>
            <a:r>
              <a:rPr lang="ru-RU" sz="4400" smtClean="0">
                <a:solidFill>
                  <a:schemeClr val="bg1"/>
                </a:solidFill>
              </a:rPr>
              <a:t>Погоны военнослужащих ВС РФ</a:t>
            </a:r>
            <a:endParaRPr lang="ru-RU" sz="4400" dirty="0">
              <a:solidFill>
                <a:schemeClr val="bg1"/>
              </a:solidFill>
            </a:endParaRPr>
          </a:p>
          <a:p>
            <a:pPr>
              <a:buNone/>
            </a:pP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blinds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2984"/>
          </a:xfrm>
          <a:solidFill>
            <a:srgbClr val="00006C"/>
          </a:solidFill>
        </p:spPr>
        <p:txBody>
          <a:bodyPr>
            <a:normAutofit fontScale="90000"/>
          </a:bodyPr>
          <a:lstStyle/>
          <a:p>
            <a:pPr lvl="0"/>
            <a:r>
              <a:rPr lang="ru-RU" sz="4000" b="1" dirty="0">
                <a:solidFill>
                  <a:srgbClr val="FF0000"/>
                </a:solidFill>
              </a:rPr>
              <a:t>Воинские звания военнослужащих ВС РФ.</a:t>
            </a:r>
            <a:r>
              <a:rPr lang="ru-RU" b="1" dirty="0">
                <a:solidFill>
                  <a:srgbClr val="FF0000"/>
                </a:solidFill>
              </a:rPr>
              <a:t/>
            </a:r>
            <a:br>
              <a:rPr lang="ru-RU" b="1" dirty="0">
                <a:solidFill>
                  <a:srgbClr val="FF0000"/>
                </a:solidFill>
              </a:rPr>
            </a:b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714356"/>
            <a:ext cx="9144000" cy="6143644"/>
          </a:xfrm>
          <a:solidFill>
            <a:srgbClr val="00006C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dirty="0">
                <a:solidFill>
                  <a:srgbClr val="FFFF00"/>
                </a:solidFill>
              </a:rPr>
              <a:t>Граждане, состоящие на военной службе, имеют определённые воинские звания, которые присваиваются им в соответствии со служебным положением, военной или специальной подготовкой, выслугой лет, принадлежностью к видам вооружённых сил, роду войск или службы и заслугам. </a:t>
            </a:r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14338"/>
            <a:ext cx="8229600" cy="21433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143668"/>
          </a:xfrm>
          <a:solidFill>
            <a:srgbClr val="54002A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dirty="0">
                <a:solidFill>
                  <a:srgbClr val="FFFF00"/>
                </a:solidFill>
              </a:rPr>
              <a:t>По </a:t>
            </a:r>
            <a:r>
              <a:rPr lang="ru-RU" sz="3600" dirty="0" smtClean="0">
                <a:solidFill>
                  <a:srgbClr val="FFFF00"/>
                </a:solidFill>
              </a:rPr>
              <a:t>воинским званиям </a:t>
            </a:r>
            <a:r>
              <a:rPr lang="ru-RU" sz="3600" dirty="0">
                <a:solidFill>
                  <a:srgbClr val="FFFF00"/>
                </a:solidFill>
              </a:rPr>
              <a:t>в вооружённых </a:t>
            </a:r>
            <a:r>
              <a:rPr lang="ru-RU" sz="3600" dirty="0" smtClean="0">
                <a:solidFill>
                  <a:srgbClr val="FFFF00"/>
                </a:solidFill>
              </a:rPr>
              <a:t>силах </a:t>
            </a:r>
            <a:r>
              <a:rPr lang="ru-RU" sz="3600" dirty="0">
                <a:solidFill>
                  <a:srgbClr val="FFFF00"/>
                </a:solidFill>
              </a:rPr>
              <a:t>устанавливаются отношения подчинённости и старшинства между военнослужащими </a:t>
            </a:r>
            <a:r>
              <a:rPr lang="ru-RU" sz="3600" dirty="0">
                <a:solidFill>
                  <a:schemeClr val="bg1"/>
                </a:solidFill>
              </a:rPr>
              <a:t>(помимо подчинённости и старшинства по служебному положению), </a:t>
            </a:r>
            <a:r>
              <a:rPr lang="ru-RU" sz="3600" dirty="0">
                <a:solidFill>
                  <a:srgbClr val="FFFF00"/>
                </a:solidFill>
              </a:rPr>
              <a:t>соответствие званий занимаемым должностям, определяются сроки военной службы и состояния в запасе</a:t>
            </a:r>
            <a:r>
              <a:rPr lang="ru-RU" sz="3600" dirty="0" smtClean="0">
                <a:solidFill>
                  <a:schemeClr val="bg1"/>
                </a:solidFill>
              </a:rPr>
              <a:t>.</a:t>
            </a:r>
          </a:p>
          <a:p>
            <a:pPr>
              <a:buNone/>
            </a:pP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85776"/>
            <a:ext cx="8229600" cy="14287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286544"/>
          </a:xfrm>
          <a:solidFill>
            <a:srgbClr val="005400"/>
          </a:solidFill>
        </p:spPr>
        <p:txBody>
          <a:bodyPr/>
          <a:lstStyle/>
          <a:p>
            <a:pPr>
              <a:buNone/>
            </a:pPr>
            <a:r>
              <a:rPr lang="ru-RU" sz="3600" b="1" dirty="0" smtClean="0">
                <a:solidFill>
                  <a:schemeClr val="bg1"/>
                </a:solidFill>
              </a:rPr>
              <a:t>Военнослужащий может занимать только одну должность. Каждой должности соответствует только одно воинское звание.</a:t>
            </a:r>
          </a:p>
          <a:p>
            <a:pPr>
              <a:buNone/>
            </a:pPr>
            <a:r>
              <a:rPr lang="ru-RU" sz="3600" b="1" dirty="0" smtClean="0">
                <a:solidFill>
                  <a:schemeClr val="bg1"/>
                </a:solidFill>
              </a:rPr>
              <a:t> Соответствующее воинское звание присваивают персонально каждому военнослужащему. </a:t>
            </a:r>
          </a:p>
          <a:p>
            <a:pPr>
              <a:buNone/>
            </a:pP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rgbClr val="54002A"/>
          </a:solidFill>
        </p:spPr>
        <p:txBody>
          <a:bodyPr>
            <a:normAutofit/>
          </a:bodyPr>
          <a:lstStyle/>
          <a:p>
            <a:r>
              <a:rPr lang="ru-RU" b="1" u="sng" dirty="0">
                <a:solidFill>
                  <a:srgbClr val="FFFF00"/>
                </a:solidFill>
              </a:rPr>
              <a:t>Составы военнослужащих и воинские звания по ФЗ «О воинской обязанности и военной службе» 1998г.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7215214"/>
            <a:ext cx="9144000" cy="142876"/>
          </a:xfrm>
          <a:solidFill>
            <a:schemeClr val="bg1"/>
          </a:solidFill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14338"/>
            <a:ext cx="8229600" cy="7143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-32" y="0"/>
          <a:ext cx="9144032" cy="68868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7454"/>
                <a:gridCol w="3286148"/>
                <a:gridCol w="3500430"/>
              </a:tblGrid>
              <a:tr h="79315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Состав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военнослужащих</a:t>
                      </a:r>
                    </a:p>
                  </a:txBody>
                  <a:tcPr marL="68580" marR="68580" marT="0" marB="0">
                    <a:lnR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006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32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Воинские звания</a:t>
                      </a:r>
                      <a:endParaRPr lang="ru-RU" sz="3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006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9213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Войсковые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6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Корабельные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6C"/>
                    </a:solidFill>
                  </a:tcPr>
                </a:tc>
              </a:tr>
              <a:tr h="10086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Солдаты и матросы</a:t>
                      </a:r>
                    </a:p>
                  </a:txBody>
                  <a:tcPr marL="68580" marR="68580" marT="0" marB="0">
                    <a:lnR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Рядовой, ефрейтор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6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Матрос, старший матрос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6C"/>
                    </a:solidFill>
                  </a:tcPr>
                </a:tc>
              </a:tr>
              <a:tr h="24117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Сержанты и старшины</a:t>
                      </a:r>
                    </a:p>
                  </a:txBody>
                  <a:tcPr marL="68580" marR="68580" marT="0" marB="0">
                    <a:lnR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Младший сержант, сержант, старший сержант, старшина.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6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Старшина 2-й статьи, старшина 1-й статьи, главный старшина, главный корабельный старшина.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6C"/>
                    </a:solidFill>
                  </a:tcPr>
                </a:tc>
              </a:tr>
              <a:tr h="17100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Прапорщики и мичманы</a:t>
                      </a:r>
                    </a:p>
                  </a:txBody>
                  <a:tcPr marL="68580" marR="68580" marT="0" marB="0">
                    <a:lnR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Прапорщик, старший прапорщик.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006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Мичман, старший мичман.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006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85776"/>
            <a:ext cx="8229600" cy="14287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-32" y="0"/>
          <a:ext cx="9144032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1702"/>
                <a:gridCol w="3357586"/>
                <a:gridCol w="3714744"/>
              </a:tblGrid>
              <a:tr h="2286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Младшие офицеры</a:t>
                      </a:r>
                    </a:p>
                  </a:txBody>
                  <a:tcPr marL="68580" marR="68580" marT="0" marB="0">
                    <a:lnR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Младший лейтенант, лейтенант, старший лейтенант, капитан.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6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Младший лейтенант, лейтенант, старший лейтенант,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 капитан-лейтенант.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6C"/>
                    </a:solidFill>
                  </a:tcPr>
                </a:tc>
              </a:tr>
              <a:tr h="2286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Старшие офицеры</a:t>
                      </a:r>
                    </a:p>
                  </a:txBody>
                  <a:tcPr marL="68580" marR="68580" marT="0" marB="0">
                    <a:lnR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Майор, подполковник, полковник.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6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Капитан 3-го ранга, капитан 2-го ранга, капитан 1-го ранга.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6C"/>
                    </a:solidFill>
                  </a:tcPr>
                </a:tc>
              </a:tr>
              <a:tr h="2286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Высшие офицеры</a:t>
                      </a:r>
                    </a:p>
                  </a:txBody>
                  <a:tcPr marL="68580" marR="68580" marT="0" marB="0">
                    <a:lnR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Генерал-майор, генерал-лейтенант, генерал-полковник, генерал армии, Маршал России.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006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Контр-адмирал, вице-адмирал, адмирал, адмирал флота </a:t>
                      </a:r>
                      <a:r>
                        <a:rPr lang="ru-RU" sz="28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РФ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006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85776"/>
            <a:ext cx="8229600" cy="7143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286544"/>
          </a:xfrm>
          <a:solidFill>
            <a:schemeClr val="tx1"/>
          </a:solidFill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3600" b="1" dirty="0">
                <a:solidFill>
                  <a:srgbClr val="FFFF00"/>
                </a:solidFill>
              </a:rPr>
              <a:t>К воинскому званию военнослужащих, имеющих юридическую, медицинскую или ветеринарную специальности добавляют соответственно слова «юстиции», «медицинской службы» </a:t>
            </a:r>
            <a:r>
              <a:rPr lang="ru-RU" sz="3600" b="1">
                <a:solidFill>
                  <a:srgbClr val="FFFF00"/>
                </a:solidFill>
              </a:rPr>
              <a:t>или </a:t>
            </a:r>
            <a:r>
              <a:rPr lang="ru-RU" sz="3600" b="1" smtClean="0">
                <a:solidFill>
                  <a:srgbClr val="FFFF00"/>
                </a:solidFill>
              </a:rPr>
              <a:t>«ветеринарной </a:t>
            </a:r>
            <a:r>
              <a:rPr lang="ru-RU" sz="3600" b="1" dirty="0">
                <a:solidFill>
                  <a:srgbClr val="FFFF00"/>
                </a:solidFill>
              </a:rPr>
              <a:t>службы». К воинскому званию гражданина, пребывающего в запасе или находящегося в отставке, добавляют соответственно слова «запаса» или «в отставке».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466</TotalTime>
  <Words>600</Words>
  <Application>Microsoft Office PowerPoint</Application>
  <PresentationFormat>Экран (4:3)</PresentationFormat>
  <Paragraphs>46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Слайд 1</vt:lpstr>
      <vt:lpstr>План:</vt:lpstr>
      <vt:lpstr>Воинские звания военнослужащих ВС РФ. </vt:lpstr>
      <vt:lpstr>Слайд 4</vt:lpstr>
      <vt:lpstr>Слайд 5</vt:lpstr>
      <vt:lpstr>Составы военнослужащих и воинские звания по ФЗ «О воинской обязанности и военной службе» 1998г. </vt:lpstr>
      <vt:lpstr>Слайд 7</vt:lpstr>
      <vt:lpstr>Слайд 8</vt:lpstr>
      <vt:lpstr>Слайд 9</vt:lpstr>
      <vt:lpstr>2. Порядок присвоения воинских званий. 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САТК</dc:creator>
  <cp:lastModifiedBy>САТК</cp:lastModifiedBy>
  <cp:revision>25</cp:revision>
  <dcterms:created xsi:type="dcterms:W3CDTF">2009-11-10T10:28:31Z</dcterms:created>
  <dcterms:modified xsi:type="dcterms:W3CDTF">2018-10-24T06:30:09Z</dcterms:modified>
</cp:coreProperties>
</file>