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5800"/>
    <a:srgbClr val="F8F200"/>
    <a:srgbClr val="008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4F636-C396-499A-B954-3A134EAE5264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C7722-0DF6-44D3-9597-84995B9295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300039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FF0000"/>
                </a:solidFill>
              </a:rPr>
              <a:t>Другие войска, их состав и предназначение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документы\Фотожоп\New Foldedr\246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142984"/>
            <a:ext cx="82153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Franklin Gothic Demi" pitchFamily="34" charset="0"/>
              </a:rPr>
              <a:t>Другие войска, их состав и предназначение.</a:t>
            </a:r>
            <a:endParaRPr lang="ru-RU" sz="8000" b="1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500834"/>
          </a:xfrm>
        </p:spPr>
        <p:txBody>
          <a:bodyPr>
            <a:normAutofit/>
          </a:bodyPr>
          <a:lstStyle/>
          <a:p>
            <a:pPr marL="514350" lvl="0" indent="-514350">
              <a:buNone/>
            </a:pPr>
            <a:r>
              <a:rPr lang="ru-RU" sz="5400" b="1" dirty="0" smtClean="0">
                <a:solidFill>
                  <a:schemeClr val="bg1"/>
                </a:solidFill>
              </a:rPr>
              <a:t>3. Перечислите войска, которые относятся к другим видам специальных войск.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143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документы\Фотожоп\ф (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2999" y="-1143003"/>
            <a:ext cx="6858001" cy="9144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42918"/>
            <a:ext cx="85725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514350" lvl="0" indent="-514350"/>
            <a:r>
              <a:rPr lang="ru-RU" sz="7200" b="1" dirty="0" smtClean="0">
                <a:solidFill>
                  <a:srgbClr val="FF0000"/>
                </a:solidFill>
              </a:rPr>
              <a:t>4.  Для чего предназначены железнодорожные войска?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00090"/>
            <a:ext cx="8229600" cy="2857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543956" cy="2786081"/>
          </a:xfrm>
        </p:spPr>
        <p:txBody>
          <a:bodyPr/>
          <a:lstStyle/>
          <a:p>
            <a:pPr>
              <a:buNone/>
            </a:pPr>
            <a:r>
              <a:rPr lang="ru-RU" sz="3600" b="1" u="sng" dirty="0">
                <a:solidFill>
                  <a:srgbClr val="FFFF00"/>
                </a:solidFill>
              </a:rPr>
              <a:t>Домашнее задание: </a:t>
            </a:r>
            <a:r>
              <a:rPr lang="ru-RU" sz="3600" dirty="0">
                <a:solidFill>
                  <a:schemeClr val="bg1"/>
                </a:solidFill>
              </a:rPr>
              <a:t>учебник «БЖД» для СПО, автор Смирнов, стр.99 – 103. Прочитать.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C:\Documents and Settings\Администратор\Рабочий стол\фото, памятники ВОв\kurg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5599785" cy="385762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400" b="1" dirty="0"/>
              <a:t>Человек в военной форме, «человек с ружьём» - это, конечно же, мотострелок, военный лётчик или танкист, ракетчик, десантник или военный моряк.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214422"/>
            <a:ext cx="4929190" cy="5643579"/>
          </a:xfrm>
          <a:solidFill>
            <a:srgbClr val="00B050"/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/>
              <a:t>Но это совершенно не обязательно. Военный мундир и оружие носят и другие молодые люди, призванные на военную службу. В нашем государстве есть и такие войска, воинские формирования и органы, которые в состав Вооружённых Сил не входят. </a:t>
            </a:r>
          </a:p>
          <a:p>
            <a:pPr>
              <a:buNone/>
            </a:pPr>
            <a:endParaRPr lang="ru-RU" b="1" dirty="0"/>
          </a:p>
        </p:txBody>
      </p:sp>
      <p:pic>
        <p:nvPicPr>
          <p:cNvPr id="2050" name="Picture 2" descr="C:\Documents and Settings\Администратор\Рабочий стол\поисковый отряд\Вахта Памяти\~TgF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238254"/>
            <a:ext cx="4214810" cy="56197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4400" b="1" dirty="0">
                <a:solidFill>
                  <a:srgbClr val="F8F200"/>
                </a:solidFill>
              </a:rPr>
              <a:t>пограничные войска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охраняют государственные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границы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на суше, море, реках и озерах, а также иных водоемах,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расположенных 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на границе нашей </a:t>
            </a:r>
            <a:r>
              <a:rPr lang="ru-RU" sz="4400" b="1" dirty="0" smtClean="0">
                <a:solidFill>
                  <a:schemeClr val="bg1">
                    <a:lumMod val="95000"/>
                  </a:schemeClr>
                </a:solidFill>
              </a:rPr>
              <a:t>Родины</a:t>
            </a:r>
            <a:r>
              <a:rPr lang="ru-RU" sz="4400" b="1" dirty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ru-RU" sz="4400" dirty="0">
              <a:solidFill>
                <a:schemeClr val="bg1">
                  <a:lumMod val="9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286544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smtClean="0">
                <a:solidFill>
                  <a:srgbClr val="FFFF00"/>
                </a:solidFill>
              </a:rPr>
              <a:t>Национальная гвардия</a:t>
            </a:r>
            <a:r>
              <a:rPr lang="ru-RU" b="1" smtClean="0">
                <a:solidFill>
                  <a:srgbClr val="FFFF00"/>
                </a:solidFill>
              </a:rPr>
              <a:t> </a:t>
            </a:r>
            <a:r>
              <a:rPr lang="ru-RU" b="1" dirty="0">
                <a:solidFill>
                  <a:srgbClr val="FFFF00"/>
                </a:solidFill>
              </a:rPr>
              <a:t>Министерства </a:t>
            </a:r>
            <a:r>
              <a:rPr lang="ru-RU" b="1" dirty="0" smtClean="0">
                <a:solidFill>
                  <a:srgbClr val="FFFF00"/>
                </a:solidFill>
              </a:rPr>
              <a:t>внутренних </a:t>
            </a:r>
            <a:r>
              <a:rPr lang="ru-RU" b="1" dirty="0">
                <a:solidFill>
                  <a:srgbClr val="FFFF00"/>
                </a:solidFill>
              </a:rPr>
              <a:t>дел Российской </a:t>
            </a:r>
            <a:r>
              <a:rPr lang="ru-RU" b="1" dirty="0" smtClean="0">
                <a:solidFill>
                  <a:srgbClr val="FFFF00"/>
                </a:solidFill>
              </a:rPr>
              <a:t>Федерации.</a:t>
            </a:r>
          </a:p>
          <a:p>
            <a:pPr>
              <a:buNone/>
            </a:pPr>
            <a:r>
              <a:rPr lang="ru-RU" b="1" u="sng" dirty="0" smtClean="0">
                <a:solidFill>
                  <a:schemeClr val="bg1"/>
                </a:solidFill>
              </a:rPr>
              <a:t>На них возлагаются задачи:</a:t>
            </a:r>
            <a:endParaRPr lang="ru-RU" b="1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обеспечение безопасности личности, общества и государства, защита прав и свобод </a:t>
            </a:r>
            <a:r>
              <a:rPr lang="ru-RU" b="1" dirty="0" smtClean="0">
                <a:solidFill>
                  <a:schemeClr val="bg1"/>
                </a:solidFill>
              </a:rPr>
              <a:t>человека </a:t>
            </a:r>
            <a:r>
              <a:rPr lang="ru-RU" b="1" dirty="0">
                <a:solidFill>
                  <a:schemeClr val="bg1"/>
                </a:solidFill>
              </a:rPr>
              <a:t>и гражданина от преступных, противоправных </a:t>
            </a:r>
            <a:r>
              <a:rPr lang="ru-RU" b="1" dirty="0" smtClean="0">
                <a:solidFill>
                  <a:schemeClr val="bg1"/>
                </a:solidFill>
              </a:rPr>
              <a:t>посягательств</a:t>
            </a:r>
            <a:r>
              <a:rPr lang="ru-RU" b="1" dirty="0">
                <a:solidFill>
                  <a:schemeClr val="bg1"/>
                </a:solidFill>
              </a:rPr>
              <a:t>;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они участвуют совместно с органами внутренних дел Российской Федерации в охране общественного порядка, </a:t>
            </a:r>
            <a:r>
              <a:rPr lang="ru-RU" b="1" dirty="0" smtClean="0">
                <a:solidFill>
                  <a:schemeClr val="bg1"/>
                </a:solidFill>
              </a:rPr>
              <a:t>обеспечении </a:t>
            </a:r>
            <a:r>
              <a:rPr lang="ru-RU" b="1" dirty="0">
                <a:solidFill>
                  <a:schemeClr val="bg1"/>
                </a:solidFill>
              </a:rPr>
              <a:t>общественной безопасности в случае режима </a:t>
            </a:r>
            <a:r>
              <a:rPr lang="ru-RU" b="1" dirty="0" smtClean="0">
                <a:solidFill>
                  <a:schemeClr val="bg1"/>
                </a:solidFill>
              </a:rPr>
              <a:t>чрезвычайного </a:t>
            </a:r>
            <a:r>
              <a:rPr lang="ru-RU" b="1" dirty="0">
                <a:solidFill>
                  <a:schemeClr val="bg1"/>
                </a:solidFill>
              </a:rPr>
              <a:t>положения; а также в охране важных государственных объектов и грузов</a:t>
            </a:r>
            <a:r>
              <a:rPr lang="ru-RU" dirty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Внутренние войска МВД России, как и войска </a:t>
            </a:r>
            <a:r>
              <a:rPr lang="ru-RU" sz="4000" b="1" dirty="0" smtClean="0">
                <a:solidFill>
                  <a:schemeClr val="bg1"/>
                </a:solidFill>
              </a:rPr>
              <a:t>Вооруженных </a:t>
            </a:r>
            <a:r>
              <a:rPr lang="ru-RU" sz="4000" b="1" dirty="0">
                <a:solidFill>
                  <a:schemeClr val="bg1"/>
                </a:solidFill>
              </a:rPr>
              <a:t>Сил, также совершенствуются и реформируются. Целью этих преобразований является обеспечение мобильности войск, возможности быстро концентрировать силы и средства.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1428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>
                <a:solidFill>
                  <a:srgbClr val="FFFF00"/>
                </a:solidFill>
              </a:rPr>
              <a:t>Войска гражданской обороны</a:t>
            </a:r>
            <a:r>
              <a:rPr lang="ru-RU" sz="4400" dirty="0">
                <a:solidFill>
                  <a:srgbClr val="FFFF00"/>
                </a:solidFill>
              </a:rPr>
              <a:t> </a:t>
            </a:r>
            <a:r>
              <a:rPr lang="ru-RU" sz="4400" b="1" dirty="0">
                <a:solidFill>
                  <a:schemeClr val="bg1"/>
                </a:solidFill>
              </a:rPr>
              <a:t>— это воинские формирования, специально предназначенные для </a:t>
            </a:r>
            <a:r>
              <a:rPr lang="ru-RU" sz="4400" b="1" dirty="0" smtClean="0">
                <a:solidFill>
                  <a:schemeClr val="bg1"/>
                </a:solidFill>
              </a:rPr>
              <a:t>решения </a:t>
            </a:r>
            <a:r>
              <a:rPr lang="ru-RU" sz="4400" b="1" dirty="0">
                <a:solidFill>
                  <a:schemeClr val="bg1"/>
                </a:solidFill>
              </a:rPr>
              <a:t>задач по ликвидации последствий чрезвычайных </a:t>
            </a:r>
            <a:r>
              <a:rPr lang="ru-RU" sz="4400" b="1" dirty="0" smtClean="0">
                <a:solidFill>
                  <a:schemeClr val="bg1"/>
                </a:solidFill>
              </a:rPr>
              <a:t>ситуаций </a:t>
            </a:r>
            <a:r>
              <a:rPr lang="ru-RU" sz="4400" b="1" dirty="0">
                <a:solidFill>
                  <a:schemeClr val="bg1"/>
                </a:solidFill>
              </a:rPr>
              <a:t>в нашем государстве.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>
                <a:solidFill>
                  <a:schemeClr val="bg1"/>
                </a:solidFill>
              </a:rPr>
              <a:t>Ж</a:t>
            </a:r>
            <a:r>
              <a:rPr lang="ru-RU" sz="4000" b="1" dirty="0" smtClean="0">
                <a:solidFill>
                  <a:schemeClr val="bg1"/>
                </a:solidFill>
              </a:rPr>
              <a:t>елезнодорожные </a:t>
            </a:r>
            <a:r>
              <a:rPr lang="ru-RU" sz="4000" b="1" dirty="0">
                <a:solidFill>
                  <a:schemeClr val="bg1"/>
                </a:solidFill>
              </a:rPr>
              <a:t>войска</a:t>
            </a:r>
            <a:r>
              <a:rPr lang="ru-RU" sz="4000" b="1" dirty="0">
                <a:solidFill>
                  <a:srgbClr val="FFFF00"/>
                </a:solidFill>
              </a:rPr>
              <a:t>. </a:t>
            </a:r>
            <a:r>
              <a:rPr lang="ru-RU" sz="4000" b="1" u="sng" dirty="0">
                <a:solidFill>
                  <a:srgbClr val="FFFF00"/>
                </a:solidFill>
              </a:rPr>
              <a:t>Они предназначаются</a:t>
            </a:r>
            <a:r>
              <a:rPr lang="ru-RU" sz="4000" b="1" dirty="0">
                <a:solidFill>
                  <a:srgbClr val="FFFF00"/>
                </a:solidFill>
              </a:rPr>
              <a:t> для технического прикрытия, </a:t>
            </a:r>
            <a:r>
              <a:rPr lang="ru-RU" sz="4000" b="1" dirty="0" smtClean="0">
                <a:solidFill>
                  <a:srgbClr val="FFFF00"/>
                </a:solidFill>
              </a:rPr>
              <a:t>восстановления </a:t>
            </a:r>
            <a:r>
              <a:rPr lang="ru-RU" sz="4000" b="1" dirty="0">
                <a:solidFill>
                  <a:srgbClr val="FFFF00"/>
                </a:solidFill>
              </a:rPr>
              <a:t>и заграждения железных дорог в целях </a:t>
            </a:r>
            <a:r>
              <a:rPr lang="ru-RU" sz="4000" b="1" dirty="0" smtClean="0">
                <a:solidFill>
                  <a:srgbClr val="FFFF00"/>
                </a:solidFill>
              </a:rPr>
              <a:t>обеспечения </a:t>
            </a:r>
            <a:r>
              <a:rPr lang="ru-RU" sz="4000" b="1" dirty="0">
                <a:solidFill>
                  <a:srgbClr val="FFFF00"/>
                </a:solidFill>
              </a:rPr>
              <a:t>боевой и мобилизационной деятельности ВС в мирное и </a:t>
            </a:r>
            <a:r>
              <a:rPr lang="ru-RU" sz="4000" b="1" dirty="0" smtClean="0">
                <a:solidFill>
                  <a:srgbClr val="FFFF00"/>
                </a:solidFill>
              </a:rPr>
              <a:t>военное </a:t>
            </a:r>
            <a:r>
              <a:rPr lang="ru-RU" sz="4000" b="1" dirty="0">
                <a:solidFill>
                  <a:srgbClr val="FFFF00"/>
                </a:solidFill>
              </a:rPr>
              <a:t>время.</a:t>
            </a: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8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>
              <a:buNone/>
            </a:pPr>
            <a:r>
              <a:rPr lang="ru-RU" sz="6000" b="1" dirty="0">
                <a:solidFill>
                  <a:srgbClr val="FF0000"/>
                </a:solidFill>
              </a:rPr>
              <a:t>Вопросы </a:t>
            </a:r>
            <a:r>
              <a:rPr lang="ru-RU" sz="6000" b="1" dirty="0" smtClean="0">
                <a:solidFill>
                  <a:srgbClr val="FF0000"/>
                </a:solidFill>
              </a:rPr>
              <a:t>по теме урока:</a:t>
            </a:r>
          </a:p>
          <a:p>
            <a:pPr>
              <a:buNone/>
            </a:pPr>
            <a:endParaRPr lang="ru-RU" sz="6000" dirty="0">
              <a:solidFill>
                <a:srgbClr val="FF0000"/>
              </a:solidFill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ru-RU" sz="4800" dirty="0">
                <a:solidFill>
                  <a:schemeClr val="bg1"/>
                </a:solidFill>
              </a:rPr>
              <a:t>Назовите предназначение войск гражданской обороны</a:t>
            </a:r>
            <a:r>
              <a:rPr lang="ru-RU" sz="4800" dirty="0" smtClean="0">
                <a:solidFill>
                  <a:schemeClr val="bg1"/>
                </a:solidFill>
              </a:rPr>
              <a:t>.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85776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Администратор\Рабочий стол\документы\Фотожоп\IMG_0022_2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0"/>
            <a:ext cx="9286908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4282" y="857232"/>
            <a:ext cx="83582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/>
            <a:r>
              <a:rPr lang="ru-RU" sz="5400" b="1" dirty="0" smtClean="0">
                <a:solidFill>
                  <a:srgbClr val="000099"/>
                </a:solidFill>
              </a:rPr>
              <a:t>2. В чём заключается реорганизация внутренних войск МВД России?</a:t>
            </a:r>
            <a:endParaRPr lang="ru-RU" sz="5400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323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Другие войска, их состав и предназначение</vt:lpstr>
      <vt:lpstr>Человек в военной форме, «человек с ружьём» - это, конечно же, мотострелок, военный лётчик или танкист, ракетчик, десантник или военный моряк.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Другие войска, их состав и предназначение</dc:title>
  <dc:creator>САТК</dc:creator>
  <cp:lastModifiedBy>САТК</cp:lastModifiedBy>
  <cp:revision>40</cp:revision>
  <dcterms:created xsi:type="dcterms:W3CDTF">2009-10-29T09:10:45Z</dcterms:created>
  <dcterms:modified xsi:type="dcterms:W3CDTF">2016-11-29T07:17:50Z</dcterms:modified>
</cp:coreProperties>
</file>