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01" r:id="rId5"/>
    <p:sldId id="262" r:id="rId6"/>
    <p:sldId id="263" r:id="rId7"/>
    <p:sldId id="302" r:id="rId8"/>
    <p:sldId id="303" r:id="rId9"/>
    <p:sldId id="304" r:id="rId10"/>
    <p:sldId id="267" r:id="rId11"/>
    <p:sldId id="297" r:id="rId12"/>
    <p:sldId id="295" r:id="rId13"/>
    <p:sldId id="296" r:id="rId14"/>
    <p:sldId id="294" r:id="rId15"/>
    <p:sldId id="283" r:id="rId16"/>
    <p:sldId id="305" r:id="rId17"/>
    <p:sldId id="306" r:id="rId18"/>
    <p:sldId id="287" r:id="rId19"/>
    <p:sldId id="288" r:id="rId20"/>
    <p:sldId id="289" r:id="rId21"/>
    <p:sldId id="290" r:id="rId22"/>
    <p:sldId id="291" r:id="rId23"/>
    <p:sldId id="293" r:id="rId24"/>
    <p:sldId id="307" r:id="rId25"/>
    <p:sldId id="30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45" autoAdjust="0"/>
  </p:normalViewPr>
  <p:slideViewPr>
    <p:cSldViewPr>
      <p:cViewPr varScale="1">
        <p:scale>
          <a:sx n="74" d="100"/>
          <a:sy n="74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ED670-4A70-4A28-B8E0-5153A341C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8F34B-0FA2-419E-83DC-D94E35C16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AF28-C77E-4B04-9CC4-91E2F35D3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95921-C6EC-4155-8DC1-909694905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321A5-5053-4465-B6A5-B7A8979F9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3E61-3B1C-45E3-A215-BDB304471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6885B-3A64-4443-8876-792D5B02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7E5D7-FFC7-4569-8580-CB860D794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82A84-D93D-4E33-BA44-8986DD79D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E5FD1-34E1-4E15-AF76-50AA91D27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F4501-DE24-4068-88FA-457AEF4DB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C0E7B-2CC7-4EDB-827D-D2BD511CB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823685-8F43-4B96-9975-FB6544EA4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SC_02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15875"/>
            <a:ext cx="1036796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ОСНОВЫ </a:t>
            </a:r>
            <a:b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ВОЕННОЙ СЛУЖБЫ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00400"/>
            <a:ext cx="84582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ВОИНСКАЯ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ОБЯЗАННОСТЬ,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ВОИНСКИЙ УЧЕТ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4600" y="50292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b="1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238125"/>
            <a:ext cx="84582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Президент Российской Федерации, являясь Верховным Главнокомандующим Вооруженными Силами Российской Федерации, в случае агрессии или непосредственной угрозы агрессии против Российской Федерации, возникновения вооруженных конфликтов, направленных против государства, объявляет общую или частичную мобилизацию, вводит на территории страны или в отдельных ее местностях военное положение, отдает приказ о ведении военных действий. </a:t>
            </a:r>
          </a:p>
          <a:p>
            <a:endParaRPr lang="ru-RU" sz="2400" dirty="0">
              <a:latin typeface="Georgia" pitchFamily="18" charset="0"/>
            </a:endParaRPr>
          </a:p>
          <a:p>
            <a:pPr algn="r"/>
            <a:r>
              <a:rPr lang="ru-RU" sz="2000" dirty="0">
                <a:latin typeface="Georgia" pitchFamily="18" charset="0"/>
              </a:rPr>
              <a:t>Федеральный </a:t>
            </a:r>
            <a:r>
              <a:rPr lang="ru-RU" sz="2000" dirty="0">
                <a:latin typeface="Calibri" pitchFamily="34" charset="0"/>
              </a:rPr>
              <a:t>Закон</a:t>
            </a:r>
            <a:r>
              <a:rPr lang="ru-RU" sz="2000" dirty="0">
                <a:latin typeface="Georgia" pitchFamily="18" charset="0"/>
              </a:rPr>
              <a:t> «Об обороне»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6126162"/>
          </a:xfrm>
        </p:spPr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FF0000"/>
                </a:solidFill>
                <a:latin typeface="Georgia" pitchFamily="18" charset="0"/>
              </a:rPr>
              <a:t>Воинский учет</a:t>
            </a:r>
            <a:r>
              <a:rPr lang="ru-RU" sz="3600" smtClean="0">
                <a:solidFill>
                  <a:srgbClr val="0000FF"/>
                </a:solidFill>
                <a:latin typeface="Georgia" pitchFamily="18" charset="0"/>
              </a:rPr>
              <a:t> — это составная часть воинской обязанности граждан. Воинскому учету в Российской Федерации подлежат все граждане мужского пола, достигшие призывного возраста, а также военнообязанные по месту жительства.</a:t>
            </a:r>
            <a:br>
              <a:rPr lang="ru-RU" sz="3600" smtClean="0">
                <a:solidFill>
                  <a:srgbClr val="0000FF"/>
                </a:solidFill>
                <a:latin typeface="Georgia" pitchFamily="18" charset="0"/>
              </a:rPr>
            </a:br>
            <a:endParaRPr lang="ru-RU" sz="3600" smtClean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SC009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81508"/>
            <a:ext cx="5943600" cy="427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Lucida Console" pitchFamily="49" charset="0"/>
              </a:rPr>
              <a:t>Воинскому учёту подлежат все граждане мужского пола, достигшие призывного возраста, а также военнообязанные по месту жительства.</a:t>
            </a:r>
            <a:endParaRPr lang="ru-RU" sz="3200" b="1" dirty="0">
              <a:solidFill>
                <a:srgbClr val="FF0000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39762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00FF"/>
                </a:solidFill>
                <a:latin typeface="Comic Sans MS" pitchFamily="66" charset="0"/>
              </a:rPr>
              <a:t>Не обязаны состоять на воинском учёте следующие категории граждан: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</a:rPr>
              <a:t>освобожденные от исполнения воинских обязанностей в соответствии с Федеральным законом «О воинской обязанности и военной службе»;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</a:rPr>
              <a:t>проходящие военную службу или альтернативную гражданскую службу;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</a:rPr>
              <a:t>отбывающие наказание в виде лишения свободы;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>
                <a:solidFill>
                  <a:srgbClr val="0000FF"/>
                </a:solidFill>
                <a:latin typeface="Times New Roman" pitchFamily="18" charset="0"/>
              </a:rPr>
              <a:t>Лица женского </a:t>
            </a: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</a:rPr>
              <a:t>пола, не имеющие военно-учетной специальности (военно-учетная специальность — категория воинского учета, указывающая военную специальность, полученную при окончании определенного образовательного учреждения);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solidFill>
                  <a:srgbClr val="0000FF"/>
                </a:solidFill>
                <a:latin typeface="Times New Roman" pitchFamily="18" charset="0"/>
              </a:rPr>
              <a:t>постоянно проживающие за пределами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  <a:latin typeface="Comic Sans MS" pitchFamily="66" charset="0"/>
              </a:rPr>
              <a:t>Сегодня воинский учет граждан осуществляется в соответствии с Федеральным законом </a:t>
            </a:r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«О воинской обязанности и военной службе»</a:t>
            </a:r>
            <a:r>
              <a:rPr lang="ru-RU" smtClean="0">
                <a:solidFill>
                  <a:srgbClr val="0000FF"/>
                </a:solidFill>
                <a:latin typeface="Comic Sans MS" pitchFamily="66" charset="0"/>
              </a:rPr>
              <a:t> по месту жительства военными комиссариатами.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792162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Сведения, содержащиеся в документах воинского учёта, на каждого военнообязанного.</a:t>
            </a:r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фамилия, имя, отчество;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дата рождения;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место жительства;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семейное положение;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образование;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место работы;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годность к военной службе по состоянию здоровья;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профессиональная пригодность к подготовке по ВУС и к военной службе на воинских должностях;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основные антропометрические данные (рост, окружность грудной клетки, масса тела, мышечная сила кисти, жизненная емкость легких (спирография);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прохождение военной службы или альтернативной гражданской службы;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прохождение военных сборов;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владение иностранными языками;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наличие военно-учетных и гражданских специальностей;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0000FF"/>
                </a:solidFill>
                <a:latin typeface="Times New Roman" pitchFamily="18" charset="0"/>
              </a:rPr>
              <a:t>наличие </a:t>
            </a:r>
            <a:r>
              <a:rPr lang="ru-RU" smtClean="0">
                <a:solidFill>
                  <a:srgbClr val="0000FF"/>
                </a:solidFill>
                <a:latin typeface="Times New Roman" pitchFamily="18" charset="0"/>
              </a:rPr>
              <a:t>первого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спортивного разряда или спортивного звания;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возбуждение или прекращение в отношении гражданина уголовного дела;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наличие судимости.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бронирование  гражданина,  пребывающего  в  запасе,  за органом государственной власти, органом самоуправления или организацией на период мобилизации и в военное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648200"/>
            <a:ext cx="1952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5516562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00FF"/>
                </a:solidFill>
                <a:latin typeface="Comic Sans MS" pitchFamily="66" charset="0"/>
              </a:rPr>
              <a:t>Первоначальная постановка на воинский учет граждан мужского пола осуществляется с 1 января по 31 марта в год достижения ими возраста 17 лет. Первоначальную постановку на воинский учет осуществляет специальная комиссия по постановке граждан на воинский учет, создаваемая в районе, городе или другом административном образовании.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9351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Комиссия по постановке граждан на воинский учет утверждается главой органа местного самоуправления (местной администрации) </a:t>
            </a:r>
            <a:b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в следующем составе:</a:t>
            </a:r>
            <a:r>
              <a:rPr lang="ru-RU" sz="4000" smtClean="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3535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FF"/>
                </a:solidFill>
                <a:latin typeface="Comic Sans MS" pitchFamily="66" charset="0"/>
              </a:rPr>
              <a:t>военный комиссар — председатель комиссии;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FF"/>
                </a:solidFill>
                <a:latin typeface="Comic Sans MS" pitchFamily="66" charset="0"/>
              </a:rPr>
              <a:t>специалист по профессиональному психологическому отбору;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FF"/>
                </a:solidFill>
                <a:latin typeface="Comic Sans MS" pitchFamily="66" charset="0"/>
              </a:rPr>
              <a:t>секретарь комиссии;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0000FF"/>
                </a:solidFill>
                <a:latin typeface="Comic Sans MS" pitchFamily="66" charset="0"/>
              </a:rPr>
              <a:t>врачи-специалисты (хирург,                    терапевт, невропатолог,                             психиатр, окулист,                                отоларинголог, стоматолог). </a:t>
            </a:r>
          </a:p>
        </p:txBody>
      </p:sp>
      <p:pic>
        <p:nvPicPr>
          <p:cNvPr id="50180" name="Picture 4" descr="j0233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81400"/>
            <a:ext cx="3087688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495800" y="436563"/>
            <a:ext cx="46482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latin typeface="Georgia" pitchFamily="18" charset="0"/>
              </a:rPr>
              <a:t>«Воинская обязанность - это установленный законом долг граждан нести службу в рядах Вооруженных Сил и выполнять другие обязанности, связанные с обороной страны» </a:t>
            </a:r>
          </a:p>
          <a:p>
            <a:pPr algn="r"/>
            <a:endParaRPr lang="ru-RU" sz="2400">
              <a:latin typeface="Georgia" pitchFamily="18" charset="0"/>
            </a:endParaRPr>
          </a:p>
          <a:p>
            <a:pPr algn="r"/>
            <a:r>
              <a:rPr lang="ru-RU" sz="2400">
                <a:latin typeface="Georgia" pitchFamily="18" charset="0"/>
              </a:rPr>
              <a:t>Ожегов С. И. </a:t>
            </a:r>
          </a:p>
          <a:p>
            <a:pPr algn="r"/>
            <a:r>
              <a:rPr lang="ru-RU" sz="2400">
                <a:latin typeface="Georgia" pitchFamily="18" charset="0"/>
              </a:rPr>
              <a:t>Словарь русского языка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4267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5410200" cy="63547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  <a:latin typeface="Comic Sans MS" pitchFamily="66" charset="0"/>
              </a:rPr>
              <a:t>Врач-специалист,          изучив представленные медицинские документы на гражданина и обследовав его, оценивает состояние здоровья, физическое развитие и выносит заключение о категории годности к военной службе. Категории годности к военной службе обозначены буквами «А»,«Б»,«В»,«Г»,«Д».</a:t>
            </a:r>
            <a:r>
              <a:rPr lang="ru-RU" smtClean="0"/>
              <a:t> </a:t>
            </a:r>
          </a:p>
        </p:txBody>
      </p:sp>
      <p:pic>
        <p:nvPicPr>
          <p:cNvPr id="51204" name="Picture 4" descr="j0240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188" y="685800"/>
            <a:ext cx="3249612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257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Comic Sans MS" pitchFamily="66" charset="0"/>
              </a:rPr>
              <a:t>«А»</a:t>
            </a:r>
            <a:r>
              <a:rPr lang="ru-RU" sz="3600" smtClean="0">
                <a:solidFill>
                  <a:srgbClr val="0000FF"/>
                </a:solidFill>
                <a:latin typeface="Comic Sans MS" pitchFamily="66" charset="0"/>
              </a:rPr>
              <a:t> — годен к военной службе;</a:t>
            </a:r>
          </a:p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Comic Sans MS" pitchFamily="66" charset="0"/>
              </a:rPr>
              <a:t>«Б»</a:t>
            </a:r>
            <a:r>
              <a:rPr lang="ru-RU" sz="3600" smtClean="0">
                <a:solidFill>
                  <a:srgbClr val="0000FF"/>
                </a:solidFill>
                <a:latin typeface="Comic Sans MS" pitchFamily="66" charset="0"/>
              </a:rPr>
              <a:t> — годен к военной службе с незначительными ограничениями;</a:t>
            </a:r>
          </a:p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Comic Sans MS" pitchFamily="66" charset="0"/>
              </a:rPr>
              <a:t>«В»</a:t>
            </a:r>
            <a:r>
              <a:rPr lang="ru-RU" sz="3600" smtClean="0">
                <a:solidFill>
                  <a:srgbClr val="0000FF"/>
                </a:solidFill>
                <a:latin typeface="Comic Sans MS" pitchFamily="66" charset="0"/>
              </a:rPr>
              <a:t> — ограниченно годен к военной службе;</a:t>
            </a:r>
          </a:p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Comic Sans MS" pitchFamily="66" charset="0"/>
              </a:rPr>
              <a:t>«Г»</a:t>
            </a:r>
            <a:r>
              <a:rPr lang="ru-RU" sz="3600" smtClean="0">
                <a:solidFill>
                  <a:srgbClr val="0000FF"/>
                </a:solidFill>
                <a:latin typeface="Comic Sans MS" pitchFamily="66" charset="0"/>
              </a:rPr>
              <a:t> — временно не годен к военной службе;</a:t>
            </a:r>
          </a:p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Comic Sans MS" pitchFamily="66" charset="0"/>
              </a:rPr>
              <a:t>«Д»</a:t>
            </a:r>
            <a:r>
              <a:rPr lang="ru-RU" sz="3600" smtClean="0">
                <a:solidFill>
                  <a:srgbClr val="0000FF"/>
                </a:solidFill>
                <a:latin typeface="Comic Sans MS" pitchFamily="66" charset="0"/>
              </a:rPr>
              <a:t> — не годен к военной службе.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DSCF8296"/>
          <p:cNvPicPr>
            <a:picLocks noChangeAspect="1" noChangeArrowheads="1"/>
          </p:cNvPicPr>
          <p:nvPr/>
        </p:nvPicPr>
        <p:blipFill>
          <a:blip r:embed="rId2" cstate="print"/>
          <a:srcRect l="3847" t="2563" b="3419"/>
          <a:stretch>
            <a:fillRect/>
          </a:stretch>
        </p:blipFill>
        <p:spPr bwMode="auto">
          <a:xfrm>
            <a:off x="1143000" y="2201863"/>
            <a:ext cx="68580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24384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FF"/>
                </a:solidFill>
                <a:latin typeface="Comic Sans MS" pitchFamily="66" charset="0"/>
              </a:rPr>
              <a:t>После выполнения всех мероприятий, связанных с первоначальной постановкой граждан на воинский учет, председатель комиссии (или по его поручению секретарь комиссии) обязан объявить гражданам решение комиссии и разъяснить их обязанности по воинскому учету.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pPr eaLnBrk="1" hangingPunct="1"/>
            <a:r>
              <a:rPr lang="ru-RU" sz="3200" u="sng" dirty="0" smtClean="0">
                <a:solidFill>
                  <a:srgbClr val="0000FF"/>
                </a:solidFill>
                <a:latin typeface="Comic Sans MS" pitchFamily="66" charset="0"/>
              </a:rPr>
              <a:t>Обязанности граждан по воинскому учёту: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состоять на воинском учете по месту жительства в военном комиссариате, а в населенном пункте, где нет военных комиссариатов, — в органах местного самоуправления;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явиться в установленное время и место по вызову (повестке) в военный комиссариат или иной орган, осуществляющий воинский учет, по месту жительства или месту временного пребывания;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при увольнении с военной службы в запас Вооруженных Сил Российской Федерации явиться в двухнедельный срок со дня исключения их из списков личного состава воинской части в военный комиссариат или иной орган, осуществляющий воинский учет, по месту жительства для постановки на воинский учет;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сообщить в двухнедельный срок в военный комиссариат или иной орган, осуществляющий воинский учет, по месту жительства об изменении семейного положения, образования, места работы или должности, места жительства в пределах района или города;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сняться с воинского учета при переезде на новое место жительства или место временного пребывания (на срок более трех месяцев), а также при выезде из страны на срок свыше шести месяцев и встать на воинский учет в двухнедельный срок по прибытии на новое место жительства, место временного пребывания или при возвращении в Российскую Федерацию;</a:t>
            </a:r>
          </a:p>
          <a:p>
            <a:pPr eaLnBrk="1" hangingPunct="1">
              <a:lnSpc>
                <a:spcPct val="80000"/>
              </a:lnSpc>
            </a:pPr>
            <a:endParaRPr lang="ru-RU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бережно хранить военный билет, а также удостоверение гражданина, подлежащего призыву на военную службу. В случае утраты указанных документов в двухнедельный срок обратиться в военный комиссариат или иной орган, осуществляющий воинский учет, по месту жительства для решения вопроса о получении документов взамен утраченных.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Гражданин, подлежащий призыву на военную службу и выезжающий в период проведения призыва на срок более 3-х месяцев с места призыва, должен лично сообщить об этом в военкомат.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46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59435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Georgia" pitchFamily="18" charset="0"/>
              </a:rPr>
              <a:t>В Федеральном законе </a:t>
            </a:r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«Об обороне»</a:t>
            </a:r>
            <a:r>
              <a:rPr lang="ru-RU" sz="2400">
                <a:latin typeface="Georgia" pitchFamily="18" charset="0"/>
              </a:rPr>
              <a:t> указано, что в целях обороны создаются Вооруженные Силы Российской Федерации и устанавливается воинская обязанность граждан.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Georgia" pitchFamily="18" charset="0"/>
              </a:rPr>
              <a:t>     Содержание воинской обязанности граждан Российской Федерации определено Федеральным законом </a:t>
            </a:r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«О воинской обязанности и военной службе».</a:t>
            </a:r>
          </a:p>
        </p:txBody>
      </p:sp>
      <p:pic>
        <p:nvPicPr>
          <p:cNvPr id="69635" name="Picture 3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mtClean="0">
                <a:solidFill>
                  <a:srgbClr val="0000FF"/>
                </a:solidFill>
                <a:latin typeface="Comic Sans MS" pitchFamily="66" charset="0"/>
              </a:rPr>
              <a:t>воинский учет;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mtClean="0">
                <a:solidFill>
                  <a:srgbClr val="0000FF"/>
                </a:solidFill>
                <a:latin typeface="Comic Sans MS" pitchFamily="66" charset="0"/>
              </a:rPr>
              <a:t>обязательную подготовку к военной службе;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mtClean="0">
                <a:solidFill>
                  <a:srgbClr val="0000FF"/>
                </a:solidFill>
                <a:latin typeface="Comic Sans MS" pitchFamily="66" charset="0"/>
              </a:rPr>
              <a:t>призыв на военную службу;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mtClean="0">
                <a:solidFill>
                  <a:srgbClr val="0000FF"/>
                </a:solidFill>
                <a:latin typeface="Comic Sans MS" pitchFamily="66" charset="0"/>
              </a:rPr>
              <a:t>прохождение военной службы по призыву;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mtClean="0">
                <a:solidFill>
                  <a:srgbClr val="0000FF"/>
                </a:solidFill>
                <a:latin typeface="Comic Sans MS" pitchFamily="66" charset="0"/>
              </a:rPr>
              <a:t>пребывание в запасе;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mtClean="0">
                <a:solidFill>
                  <a:srgbClr val="0000FF"/>
                </a:solidFill>
                <a:latin typeface="Comic Sans MS" pitchFamily="66" charset="0"/>
              </a:rPr>
              <a:t>призыв на военные сборы и прохождение военных сборов в период пребывания в запасе.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  <a:noFill/>
        </p:spPr>
        <p:txBody>
          <a:bodyPr/>
          <a:lstStyle/>
          <a:p>
            <a:pPr eaLnBrk="1" hangingPunct="1"/>
            <a:r>
              <a:rPr lang="ru-RU" sz="3200" b="1" u="sng" smtClean="0">
                <a:solidFill>
                  <a:srgbClr val="0000FF"/>
                </a:solidFill>
                <a:latin typeface="Comic Sans MS" pitchFamily="66" charset="0"/>
              </a:rPr>
              <a:t>Воинская обязанность предусматривает</a:t>
            </a:r>
            <a:r>
              <a:rPr lang="ru-RU" sz="3200" b="1" smtClean="0">
                <a:solidFill>
                  <a:srgbClr val="0000FF"/>
                </a:solidFill>
                <a:latin typeface="Comic Sans MS" pitchFamily="66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5257800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Georgia" pitchFamily="18" charset="0"/>
              </a:rPr>
              <a:t>В </a:t>
            </a:r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период мобилизации</a:t>
            </a:r>
            <a:r>
              <a:rPr lang="ru-RU" sz="2400">
                <a:latin typeface="Georgia" pitchFamily="18" charset="0"/>
              </a:rPr>
              <a:t>, в </a:t>
            </a:r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период военного положения</a:t>
            </a:r>
            <a:r>
              <a:rPr lang="ru-RU" sz="2400">
                <a:latin typeface="Georgia" pitchFamily="18" charset="0"/>
              </a:rPr>
              <a:t> и в </a:t>
            </a:r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военное время</a:t>
            </a:r>
            <a:r>
              <a:rPr lang="ru-RU" sz="2400">
                <a:latin typeface="Georgia" pitchFamily="18" charset="0"/>
              </a:rPr>
              <a:t> воинская обязанность определяется соответствующими законами и нормативно-правовыми актами.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2819400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FF0000"/>
                </a:solidFill>
                <a:latin typeface="Comic Sans MS" pitchFamily="66" charset="0"/>
              </a:rPr>
              <a:t>Мобилизация</a:t>
            </a:r>
            <a:r>
              <a:rPr lang="ru-RU" b="1" smtClean="0">
                <a:solidFill>
                  <a:srgbClr val="0000FF"/>
                </a:solidFill>
                <a:latin typeface="Comic Sans MS" pitchFamily="66" charset="0"/>
              </a:rPr>
              <a:t> — комплекс мероприятий по переводу на военное положение Вооруженных Сил, экономики государства и органов государственной власти страны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9738"/>
            <a:ext cx="91440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pPr eaLnBrk="1" hangingPunct="1"/>
            <a:r>
              <a:rPr lang="ru-RU" sz="2800" b="1" u="sng" smtClean="0">
                <a:solidFill>
                  <a:srgbClr val="FF0000"/>
                </a:solidFill>
                <a:latin typeface="Comic Sans MS" pitchFamily="66" charset="0"/>
              </a:rPr>
              <a:t>Военное положение</a:t>
            </a:r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 — особый правовой режим в стране или отдельной ее части, устанавливаемый решением высшего органа власти при исключительных обстоятельствах, выражается в расширении полномочий военных                    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                                      властей,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                                      возложении на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                                      граждан ряда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                                      дополнительных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                                      обязанностей и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                                      определенных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                                      ограничений.</a:t>
            </a:r>
          </a:p>
          <a:p>
            <a:pPr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71683" name="Picture 3" descr="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4384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FF0000"/>
                </a:solidFill>
                <a:latin typeface="Comic Sans MS" pitchFamily="66" charset="0"/>
              </a:rPr>
              <a:t>Военное время</a:t>
            </a:r>
            <a:r>
              <a:rPr lang="ru-RU" sz="2400" b="1" smtClean="0">
                <a:solidFill>
                  <a:srgbClr val="0000FF"/>
                </a:solidFill>
                <a:latin typeface="Comic Sans MS" pitchFamily="66" charset="0"/>
              </a:rPr>
              <a:t> — период фактического нахождения государства в состоянии войны. Характеризуется существенными изменениями во всех сферах жизни государства и межгосударственных отношений, введением законов военного времени.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869</TotalTime>
  <Words>1105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ОСНОВЫ  ВОЕННОЙ СЛУЖБЫ</vt:lpstr>
      <vt:lpstr>Слайд 2</vt:lpstr>
      <vt:lpstr>Слайд 3</vt:lpstr>
      <vt:lpstr>Слайд 4</vt:lpstr>
      <vt:lpstr>Воинская обязанность предусматривает:</vt:lpstr>
      <vt:lpstr>Слайд 6</vt:lpstr>
      <vt:lpstr>Слайд 7</vt:lpstr>
      <vt:lpstr>Слайд 8</vt:lpstr>
      <vt:lpstr>Слайд 9</vt:lpstr>
      <vt:lpstr>Слайд 10</vt:lpstr>
      <vt:lpstr>Воинский учет — это составная часть воинской обязанности граждан. Воинскому учету в Российской Федерации подлежат все граждане мужского пола, достигшие призывного возраста, а также военнообязанные по месту жительства. </vt:lpstr>
      <vt:lpstr>Слайд 12</vt:lpstr>
      <vt:lpstr>Не обязаны состоять на воинском учёте следующие категории граждан:</vt:lpstr>
      <vt:lpstr>Сегодня воинский учет граждан осуществляется в соответствии с Федеральным законом «О воинской обязанности и военной службе» по месту жительства военными комиссариатами. </vt:lpstr>
      <vt:lpstr>Сведения, содержащиеся в документах воинского учёта, на каждого военнообязанного.</vt:lpstr>
      <vt:lpstr>Слайд 16</vt:lpstr>
      <vt:lpstr>Слайд 17</vt:lpstr>
      <vt:lpstr>Первоначальная постановка на воинский учет граждан мужского пола осуществляется с 1 января по 31 марта в год достижения ими возраста 17 лет. Первоначальную постановку на воинский учет осуществляет специальная комиссия по постановке граждан на воинский учет, создаваемая в районе, городе или другом административном образовании. </vt:lpstr>
      <vt:lpstr>Комиссия по постановке граждан на воинский учет утверждается главой органа местного самоуправления (местной администрации)  в следующем составе: </vt:lpstr>
      <vt:lpstr>Врач-специалист,          изучив представленные медицинские документы на гражданина и обследовав его, оценивает состояние здоровья, физическое развитие и выносит заключение о категории годности к военной службе. Категории годности к военной службе обозначены буквами «А»,«Б»,«В»,«Г»,«Д». </vt:lpstr>
      <vt:lpstr>Слайд 21</vt:lpstr>
      <vt:lpstr>После выполнения всех мероприятий, связанных с первоначальной постановкой граждан на воинский учет, председатель комиссии (или по его поручению секретарь комиссии) обязан объявить гражданам решение комиссии и разъяснить их обязанности по воинскому учету.</vt:lpstr>
      <vt:lpstr>Обязанности граждан по воинскому учёту: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САТК</cp:lastModifiedBy>
  <cp:revision>41</cp:revision>
  <cp:lastPrinted>1601-01-01T00:00:00Z</cp:lastPrinted>
  <dcterms:created xsi:type="dcterms:W3CDTF">1601-01-01T00:00:00Z</dcterms:created>
  <dcterms:modified xsi:type="dcterms:W3CDTF">2013-03-22T06:19:36Z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